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01"/>
  </p:notesMasterIdLst>
  <p:handoutMasterIdLst>
    <p:handoutMasterId r:id="rId102"/>
  </p:handoutMasterIdLst>
  <p:sldIdLst>
    <p:sldId id="310" r:id="rId2"/>
    <p:sldId id="257" r:id="rId3"/>
    <p:sldId id="312" r:id="rId4"/>
    <p:sldId id="516" r:id="rId5"/>
    <p:sldId id="517" r:id="rId6"/>
    <p:sldId id="518" r:id="rId7"/>
    <p:sldId id="519" r:id="rId8"/>
    <p:sldId id="520" r:id="rId9"/>
    <p:sldId id="525" r:id="rId10"/>
    <p:sldId id="559" r:id="rId11"/>
    <p:sldId id="508" r:id="rId12"/>
    <p:sldId id="509" r:id="rId13"/>
    <p:sldId id="510" r:id="rId14"/>
    <p:sldId id="511" r:id="rId15"/>
    <p:sldId id="512" r:id="rId16"/>
    <p:sldId id="555" r:id="rId17"/>
    <p:sldId id="556" r:id="rId18"/>
    <p:sldId id="513" r:id="rId19"/>
    <p:sldId id="357" r:id="rId20"/>
    <p:sldId id="392" r:id="rId21"/>
    <p:sldId id="487" r:id="rId22"/>
    <p:sldId id="527" r:id="rId23"/>
    <p:sldId id="529" r:id="rId24"/>
    <p:sldId id="530" r:id="rId25"/>
    <p:sldId id="375" r:id="rId26"/>
    <p:sldId id="583" r:id="rId27"/>
    <p:sldId id="564" r:id="rId28"/>
    <p:sldId id="386" r:id="rId29"/>
    <p:sldId id="389" r:id="rId30"/>
    <p:sldId id="390" r:id="rId31"/>
    <p:sldId id="455" r:id="rId32"/>
    <p:sldId id="364" r:id="rId33"/>
    <p:sldId id="457" r:id="rId34"/>
    <p:sldId id="365" r:id="rId35"/>
    <p:sldId id="458" r:id="rId36"/>
    <p:sldId id="396" r:id="rId37"/>
    <p:sldId id="397" r:id="rId38"/>
    <p:sldId id="526" r:id="rId39"/>
    <p:sldId id="547" r:id="rId40"/>
    <p:sldId id="400" r:id="rId41"/>
    <p:sldId id="460" r:id="rId42"/>
    <p:sldId id="438" r:id="rId43"/>
    <p:sldId id="463" r:id="rId44"/>
    <p:sldId id="444" r:id="rId45"/>
    <p:sldId id="465" r:id="rId46"/>
    <p:sldId id="447" r:id="rId47"/>
    <p:sldId id="468" r:id="rId48"/>
    <p:sldId id="504" r:id="rId49"/>
    <p:sldId id="549" r:id="rId50"/>
    <p:sldId id="507" r:id="rId51"/>
    <p:sldId id="551" r:id="rId52"/>
    <p:sldId id="505" r:id="rId53"/>
    <p:sldId id="554" r:id="rId54"/>
    <p:sldId id="472" r:id="rId55"/>
    <p:sldId id="473" r:id="rId56"/>
    <p:sldId id="474" r:id="rId57"/>
    <p:sldId id="533" r:id="rId58"/>
    <p:sldId id="534" r:id="rId59"/>
    <p:sldId id="546" r:id="rId60"/>
    <p:sldId id="566" r:id="rId61"/>
    <p:sldId id="574" r:id="rId62"/>
    <p:sldId id="567" r:id="rId63"/>
    <p:sldId id="568" r:id="rId64"/>
    <p:sldId id="575" r:id="rId65"/>
    <p:sldId id="576" r:id="rId66"/>
    <p:sldId id="577" r:id="rId67"/>
    <p:sldId id="569" r:id="rId68"/>
    <p:sldId id="570" r:id="rId69"/>
    <p:sldId id="571" r:id="rId70"/>
    <p:sldId id="572" r:id="rId71"/>
    <p:sldId id="573" r:id="rId72"/>
    <p:sldId id="579" r:id="rId73"/>
    <p:sldId id="578" r:id="rId74"/>
    <p:sldId id="580" r:id="rId75"/>
    <p:sldId id="581" r:id="rId76"/>
    <p:sldId id="476" r:id="rId77"/>
    <p:sldId id="535" r:id="rId78"/>
    <p:sldId id="561" r:id="rId79"/>
    <p:sldId id="477" r:id="rId80"/>
    <p:sldId id="538" r:id="rId81"/>
    <p:sldId id="584" r:id="rId82"/>
    <p:sldId id="536" r:id="rId83"/>
    <p:sldId id="537" r:id="rId84"/>
    <p:sldId id="582" r:id="rId85"/>
    <p:sldId id="539" r:id="rId86"/>
    <p:sldId id="565" r:id="rId87"/>
    <p:sldId id="540" r:id="rId88"/>
    <p:sldId id="558" r:id="rId89"/>
    <p:sldId id="480" r:id="rId90"/>
    <p:sldId id="542" r:id="rId91"/>
    <p:sldId id="479" r:id="rId92"/>
    <p:sldId id="544" r:id="rId93"/>
    <p:sldId id="523" r:id="rId94"/>
    <p:sldId id="545" r:id="rId95"/>
    <p:sldId id="560" r:id="rId96"/>
    <p:sldId id="562" r:id="rId97"/>
    <p:sldId id="541" r:id="rId98"/>
    <p:sldId id="563" r:id="rId99"/>
    <p:sldId id="557" r:id="rId100"/>
  </p:sldIdLst>
  <p:sldSz cx="6858000" cy="9144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FFCC"/>
    <a:srgbClr val="F1E697"/>
    <a:srgbClr val="9FC3F7"/>
    <a:srgbClr val="EFC347"/>
    <a:srgbClr val="154BF7"/>
    <a:srgbClr val="CC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737" autoAdjust="0"/>
  </p:normalViewPr>
  <p:slideViewPr>
    <p:cSldViewPr>
      <p:cViewPr varScale="1">
        <p:scale>
          <a:sx n="86" d="100"/>
          <a:sy n="86" d="100"/>
        </p:scale>
        <p:origin x="2988" y="108"/>
      </p:cViewPr>
      <p:guideLst>
        <p:guide orient="horz" pos="2880"/>
        <p:guide pos="2160"/>
      </p:guideLst>
    </p:cSldViewPr>
  </p:slideViewPr>
  <p:outlineViewPr>
    <p:cViewPr>
      <p:scale>
        <a:sx n="33" d="100"/>
        <a:sy n="33" d="100"/>
      </p:scale>
      <p:origin x="0" y="40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3127"/>
        <p:guide pos="2142"/>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18D8D9AA-0953-4D0B-B68C-EC04E0571C2B}"/>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ru-RU"/>
          </a:p>
        </p:txBody>
      </p:sp>
      <p:sp>
        <p:nvSpPr>
          <p:cNvPr id="137219" name="Rectangle 3">
            <a:extLst>
              <a:ext uri="{FF2B5EF4-FFF2-40B4-BE49-F238E27FC236}">
                <a16:creationId xmlns:a16="http://schemas.microsoft.com/office/drawing/2014/main" id="{5474BE6E-32FC-46FE-AD6C-32EEEC35C033}"/>
              </a:ext>
            </a:extLst>
          </p:cNvPr>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ru-RU"/>
          </a:p>
        </p:txBody>
      </p:sp>
      <p:sp>
        <p:nvSpPr>
          <p:cNvPr id="137220" name="Rectangle 4">
            <a:extLst>
              <a:ext uri="{FF2B5EF4-FFF2-40B4-BE49-F238E27FC236}">
                <a16:creationId xmlns:a16="http://schemas.microsoft.com/office/drawing/2014/main" id="{6CADA325-30B2-4111-A908-F94C2B0873AD}"/>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ru-RU"/>
          </a:p>
        </p:txBody>
      </p:sp>
      <p:sp>
        <p:nvSpPr>
          <p:cNvPr id="137221" name="Rectangle 5">
            <a:extLst>
              <a:ext uri="{FF2B5EF4-FFF2-40B4-BE49-F238E27FC236}">
                <a16:creationId xmlns:a16="http://schemas.microsoft.com/office/drawing/2014/main" id="{17886365-60AC-4DF9-904C-A2177625998B}"/>
              </a:ext>
            </a:extLst>
          </p:cNvPr>
          <p:cNvSpPr>
            <a:spLocks noGrp="1" noChangeArrowheads="1"/>
          </p:cNvSpPr>
          <p:nvPr>
            <p:ph type="sldNum" sz="quarter" idx="3"/>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AFBBDB30-CA67-45CF-88D7-A71C8A44898B}" type="slidenum">
              <a:rPr lang="ru-RU" altLang="ru-RU"/>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B2CD08A-D493-44FB-9C6F-139A4278A05F}"/>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ru-RU"/>
          </a:p>
        </p:txBody>
      </p:sp>
      <p:sp>
        <p:nvSpPr>
          <p:cNvPr id="135171" name="Rectangle 3">
            <a:extLst>
              <a:ext uri="{FF2B5EF4-FFF2-40B4-BE49-F238E27FC236}">
                <a16:creationId xmlns:a16="http://schemas.microsoft.com/office/drawing/2014/main" id="{16B146B2-F6DF-4825-9DF3-477E732FFDBE}"/>
              </a:ext>
            </a:extLst>
          </p:cNvPr>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ru-RU"/>
          </a:p>
        </p:txBody>
      </p:sp>
      <p:sp>
        <p:nvSpPr>
          <p:cNvPr id="2052" name="Rectangle 4">
            <a:extLst>
              <a:ext uri="{FF2B5EF4-FFF2-40B4-BE49-F238E27FC236}">
                <a16:creationId xmlns:a16="http://schemas.microsoft.com/office/drawing/2014/main" id="{A436ED18-0710-4AE5-B50C-84E52EF1B212}"/>
              </a:ext>
            </a:extLst>
          </p:cNvPr>
          <p:cNvSpPr>
            <a:spLocks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3" name="Rectangle 5">
            <a:extLst>
              <a:ext uri="{FF2B5EF4-FFF2-40B4-BE49-F238E27FC236}">
                <a16:creationId xmlns:a16="http://schemas.microsoft.com/office/drawing/2014/main" id="{E198F6D4-06BA-4CF9-87AA-8C2B70183B8B}"/>
              </a:ext>
            </a:extLst>
          </p:cNvPr>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35174" name="Rectangle 6">
            <a:extLst>
              <a:ext uri="{FF2B5EF4-FFF2-40B4-BE49-F238E27FC236}">
                <a16:creationId xmlns:a16="http://schemas.microsoft.com/office/drawing/2014/main" id="{542ED71D-D1A4-4357-984C-03B2EFB32388}"/>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ru-RU"/>
          </a:p>
        </p:txBody>
      </p:sp>
      <p:sp>
        <p:nvSpPr>
          <p:cNvPr id="135175" name="Rectangle 7">
            <a:extLst>
              <a:ext uri="{FF2B5EF4-FFF2-40B4-BE49-F238E27FC236}">
                <a16:creationId xmlns:a16="http://schemas.microsoft.com/office/drawing/2014/main" id="{2C99F37E-34B5-4A5D-9BD0-584325A5475E}"/>
              </a:ext>
            </a:extLst>
          </p:cNvPr>
          <p:cNvSpPr>
            <a:spLocks noGrp="1" noChangeArrowheads="1"/>
          </p:cNvSpPr>
          <p:nvPr>
            <p:ph type="sldNum" sz="quarter" idx="5"/>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88981AE3-FC45-4579-B698-91D976DCDB1C}"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a:t>Образец заголовка</a:t>
            </a:r>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389BFF11-5E84-4A00-8553-8C818919C60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16F1E84-DF89-4CDB-B2B4-E84B5E441F5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51FF194F-9F12-4CEC-B71E-7F634C7B6822}"/>
              </a:ext>
            </a:extLst>
          </p:cNvPr>
          <p:cNvSpPr>
            <a:spLocks noGrp="1" noChangeArrowheads="1"/>
          </p:cNvSpPr>
          <p:nvPr>
            <p:ph type="sldNum" sz="quarter" idx="12"/>
          </p:nvPr>
        </p:nvSpPr>
        <p:spPr>
          <a:ln/>
        </p:spPr>
        <p:txBody>
          <a:bodyPr/>
          <a:lstStyle>
            <a:lvl1pPr>
              <a:defRPr/>
            </a:lvl1pPr>
          </a:lstStyle>
          <a:p>
            <a:fld id="{1E3CF115-675C-42A1-AAA6-01C8BEE0E5D0}" type="slidenum">
              <a:rPr lang="ru-RU" altLang="ru-RU"/>
              <a:pPr/>
              <a:t>‹#›</a:t>
            </a:fld>
            <a:endParaRPr lang="ru-RU" altLang="ru-RU"/>
          </a:p>
        </p:txBody>
      </p:sp>
    </p:spTree>
    <p:extLst>
      <p:ext uri="{BB962C8B-B14F-4D97-AF65-F5344CB8AC3E}">
        <p14:creationId xmlns:p14="http://schemas.microsoft.com/office/powerpoint/2010/main" val="223705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ACAA9E84-622A-4F56-A0C1-714CEF49A8F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386A882-33B5-4664-A5F9-750DB6B50C0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F7AD1B2A-E402-4723-A1F4-C4D135C7C9DC}"/>
              </a:ext>
            </a:extLst>
          </p:cNvPr>
          <p:cNvSpPr>
            <a:spLocks noGrp="1" noChangeArrowheads="1"/>
          </p:cNvSpPr>
          <p:nvPr>
            <p:ph type="sldNum" sz="quarter" idx="12"/>
          </p:nvPr>
        </p:nvSpPr>
        <p:spPr>
          <a:ln/>
        </p:spPr>
        <p:txBody>
          <a:bodyPr/>
          <a:lstStyle>
            <a:lvl1pPr>
              <a:defRPr/>
            </a:lvl1pPr>
          </a:lstStyle>
          <a:p>
            <a:fld id="{5FBC2F3B-E1E7-47FA-B04F-D1EA6DBFF1DD}" type="slidenum">
              <a:rPr lang="ru-RU" altLang="ru-RU"/>
              <a:pPr/>
              <a:t>‹#›</a:t>
            </a:fld>
            <a:endParaRPr lang="ru-RU" altLang="ru-RU"/>
          </a:p>
        </p:txBody>
      </p:sp>
    </p:spTree>
    <p:extLst>
      <p:ext uri="{BB962C8B-B14F-4D97-AF65-F5344CB8AC3E}">
        <p14:creationId xmlns:p14="http://schemas.microsoft.com/office/powerpoint/2010/main" val="116466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7"/>
            <a:ext cx="1543050" cy="7800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66717"/>
            <a:ext cx="4476750" cy="7800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2A98A2C8-116B-48C9-89C8-81140311B1A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FD38255-5CB7-45E2-8424-ECE86EBD7F7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931562C-58FD-412C-96E5-DAB43490FAEB}"/>
              </a:ext>
            </a:extLst>
          </p:cNvPr>
          <p:cNvSpPr>
            <a:spLocks noGrp="1" noChangeArrowheads="1"/>
          </p:cNvSpPr>
          <p:nvPr>
            <p:ph type="sldNum" sz="quarter" idx="12"/>
          </p:nvPr>
        </p:nvSpPr>
        <p:spPr>
          <a:ln/>
        </p:spPr>
        <p:txBody>
          <a:bodyPr/>
          <a:lstStyle>
            <a:lvl1pPr>
              <a:defRPr/>
            </a:lvl1pPr>
          </a:lstStyle>
          <a:p>
            <a:fld id="{2C216E6A-7B1F-4722-BE2F-22BB511C0E49}" type="slidenum">
              <a:rPr lang="ru-RU" altLang="ru-RU"/>
              <a:pPr/>
              <a:t>‹#›</a:t>
            </a:fld>
            <a:endParaRPr lang="ru-RU" altLang="ru-RU"/>
          </a:p>
        </p:txBody>
      </p:sp>
    </p:spTree>
    <p:extLst>
      <p:ext uri="{BB962C8B-B14F-4D97-AF65-F5344CB8AC3E}">
        <p14:creationId xmlns:p14="http://schemas.microsoft.com/office/powerpoint/2010/main" val="45031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a:t>Образец заголовка</a:t>
            </a:r>
          </a:p>
        </p:txBody>
      </p:sp>
      <p:sp>
        <p:nvSpPr>
          <p:cNvPr id="3" name="Таблица 2"/>
          <p:cNvSpPr>
            <a:spLocks noGrp="1"/>
          </p:cNvSpPr>
          <p:nvPr>
            <p:ph type="tbl" idx="1"/>
          </p:nvPr>
        </p:nvSpPr>
        <p:spPr>
          <a:xfrm>
            <a:off x="342900" y="2133600"/>
            <a:ext cx="6172200" cy="6034088"/>
          </a:xfrm>
        </p:spPr>
        <p:txBody>
          <a:bodyPr/>
          <a:lstStyle/>
          <a:p>
            <a:pPr lvl="0"/>
            <a:endParaRPr lang="ru-RU" noProof="0" dirty="0"/>
          </a:p>
        </p:txBody>
      </p:sp>
      <p:sp>
        <p:nvSpPr>
          <p:cNvPr id="4" name="Rectangle 4">
            <a:extLst>
              <a:ext uri="{FF2B5EF4-FFF2-40B4-BE49-F238E27FC236}">
                <a16:creationId xmlns:a16="http://schemas.microsoft.com/office/drawing/2014/main" id="{A8A85341-08E2-46C9-8992-CB726190D39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8D75904-8D69-4E7F-BB52-65550C72A8A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1370057B-CBBA-49A3-93D1-E08283A8A327}"/>
              </a:ext>
            </a:extLst>
          </p:cNvPr>
          <p:cNvSpPr>
            <a:spLocks noGrp="1" noChangeArrowheads="1"/>
          </p:cNvSpPr>
          <p:nvPr>
            <p:ph type="sldNum" sz="quarter" idx="12"/>
          </p:nvPr>
        </p:nvSpPr>
        <p:spPr>
          <a:ln/>
        </p:spPr>
        <p:txBody>
          <a:bodyPr/>
          <a:lstStyle>
            <a:lvl1pPr>
              <a:defRPr/>
            </a:lvl1pPr>
          </a:lstStyle>
          <a:p>
            <a:fld id="{CF97DB42-7558-4C3C-B5CA-2B05456614FE}" type="slidenum">
              <a:rPr lang="ru-RU" altLang="ru-RU"/>
              <a:pPr/>
              <a:t>‹#›</a:t>
            </a:fld>
            <a:endParaRPr lang="ru-RU" altLang="ru-RU"/>
          </a:p>
        </p:txBody>
      </p:sp>
    </p:spTree>
    <p:extLst>
      <p:ext uri="{BB962C8B-B14F-4D97-AF65-F5344CB8AC3E}">
        <p14:creationId xmlns:p14="http://schemas.microsoft.com/office/powerpoint/2010/main" val="243816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a:t>Образец заголовка</a:t>
            </a:r>
          </a:p>
        </p:txBody>
      </p:sp>
      <p:sp>
        <p:nvSpPr>
          <p:cNvPr id="3" name="Текст 2"/>
          <p:cNvSpPr>
            <a:spLocks noGrp="1"/>
          </p:cNvSpPr>
          <p:nvPr>
            <p:ph type="body" sz="half" idx="1"/>
          </p:nvPr>
        </p:nvSpPr>
        <p:spPr>
          <a:xfrm>
            <a:off x="342900" y="2133601"/>
            <a:ext cx="6172200" cy="2940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2900" y="5226053"/>
            <a:ext cx="6172200" cy="29416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639FC67F-253E-4043-AD6B-448A74B9F76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E874C74-CA24-46E1-9350-B1EB033E042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865F448D-78AD-4A10-B656-1B09FED41EBA}"/>
              </a:ext>
            </a:extLst>
          </p:cNvPr>
          <p:cNvSpPr>
            <a:spLocks noGrp="1" noChangeArrowheads="1"/>
          </p:cNvSpPr>
          <p:nvPr>
            <p:ph type="sldNum" sz="quarter" idx="12"/>
          </p:nvPr>
        </p:nvSpPr>
        <p:spPr>
          <a:ln/>
        </p:spPr>
        <p:txBody>
          <a:bodyPr/>
          <a:lstStyle>
            <a:lvl1pPr>
              <a:defRPr/>
            </a:lvl1pPr>
          </a:lstStyle>
          <a:p>
            <a:fld id="{30190B1E-6105-49D1-AE1F-66445861F940}" type="slidenum">
              <a:rPr lang="ru-RU" altLang="ru-RU"/>
              <a:pPr/>
              <a:t>‹#›</a:t>
            </a:fld>
            <a:endParaRPr lang="ru-RU" altLang="ru-RU"/>
          </a:p>
        </p:txBody>
      </p:sp>
    </p:spTree>
    <p:extLst>
      <p:ext uri="{BB962C8B-B14F-4D97-AF65-F5344CB8AC3E}">
        <p14:creationId xmlns:p14="http://schemas.microsoft.com/office/powerpoint/2010/main" val="125290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a:t>Образец заголовка</a:t>
            </a:r>
          </a:p>
        </p:txBody>
      </p:sp>
      <p:sp>
        <p:nvSpPr>
          <p:cNvPr id="3" name="Объект 2"/>
          <p:cNvSpPr>
            <a:spLocks noGrp="1"/>
          </p:cNvSpPr>
          <p:nvPr>
            <p:ph sz="quarter" idx="1"/>
          </p:nvPr>
        </p:nvSpPr>
        <p:spPr>
          <a:xfrm>
            <a:off x="342900" y="2133601"/>
            <a:ext cx="3009900" cy="2940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3505200" y="2133601"/>
            <a:ext cx="3009900" cy="2940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342900" y="5226053"/>
            <a:ext cx="6172200" cy="29416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79792A0C-DA75-4621-A72B-23CB4FD62549}"/>
              </a:ext>
            </a:extLst>
          </p:cNvPr>
          <p:cNvSpPr>
            <a:spLocks noGrp="1" noChangeArrowheads="1"/>
          </p:cNvSpPr>
          <p:nvPr>
            <p:ph type="dt" sz="half" idx="10"/>
          </p:nvPr>
        </p:nvSpPr>
        <p:spPr>
          <a:ln/>
        </p:spPr>
        <p:txBody>
          <a:bodyPr/>
          <a:lstStyle>
            <a:lvl1pPr>
              <a:defRPr/>
            </a:lvl1pPr>
          </a:lstStyle>
          <a:p>
            <a:pPr>
              <a:defRPr/>
            </a:pPr>
            <a:endParaRPr lang="ru-RU"/>
          </a:p>
        </p:txBody>
      </p:sp>
      <p:sp>
        <p:nvSpPr>
          <p:cNvPr id="7" name="Rectangle 5">
            <a:extLst>
              <a:ext uri="{FF2B5EF4-FFF2-40B4-BE49-F238E27FC236}">
                <a16:creationId xmlns:a16="http://schemas.microsoft.com/office/drawing/2014/main" id="{03EFBF50-7E8C-4B3B-9416-EBA93FF8ECC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9BE7BAEF-D1A3-4658-8403-54D3FE8DB20D}"/>
              </a:ext>
            </a:extLst>
          </p:cNvPr>
          <p:cNvSpPr>
            <a:spLocks noGrp="1" noChangeArrowheads="1"/>
          </p:cNvSpPr>
          <p:nvPr>
            <p:ph type="sldNum" sz="quarter" idx="12"/>
          </p:nvPr>
        </p:nvSpPr>
        <p:spPr>
          <a:ln/>
        </p:spPr>
        <p:txBody>
          <a:bodyPr/>
          <a:lstStyle>
            <a:lvl1pPr>
              <a:defRPr/>
            </a:lvl1pPr>
          </a:lstStyle>
          <a:p>
            <a:fld id="{6B42D8FA-E593-40D6-95C7-42454340ED23}" type="slidenum">
              <a:rPr lang="ru-RU" altLang="ru-RU"/>
              <a:pPr/>
              <a:t>‹#›</a:t>
            </a:fld>
            <a:endParaRPr lang="ru-RU" altLang="ru-RU"/>
          </a:p>
        </p:txBody>
      </p:sp>
    </p:spTree>
    <p:extLst>
      <p:ext uri="{BB962C8B-B14F-4D97-AF65-F5344CB8AC3E}">
        <p14:creationId xmlns:p14="http://schemas.microsoft.com/office/powerpoint/2010/main" val="298491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a:t>Образец заголовка</a:t>
            </a:r>
          </a:p>
        </p:txBody>
      </p:sp>
      <p:sp>
        <p:nvSpPr>
          <p:cNvPr id="3" name="Объект 2"/>
          <p:cNvSpPr>
            <a:spLocks noGrp="1"/>
          </p:cNvSpPr>
          <p:nvPr>
            <p:ph sz="quarter" idx="1"/>
          </p:nvPr>
        </p:nvSpPr>
        <p:spPr>
          <a:xfrm>
            <a:off x="342900" y="2133601"/>
            <a:ext cx="3009900" cy="2940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342900" y="5226053"/>
            <a:ext cx="3009900" cy="29416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3505200" y="2133600"/>
            <a:ext cx="3009900" cy="60340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C2B8A0E3-80DB-4B75-A736-59AC4256024B}"/>
              </a:ext>
            </a:extLst>
          </p:cNvPr>
          <p:cNvSpPr>
            <a:spLocks noGrp="1" noChangeArrowheads="1"/>
          </p:cNvSpPr>
          <p:nvPr>
            <p:ph type="dt" sz="half" idx="10"/>
          </p:nvPr>
        </p:nvSpPr>
        <p:spPr>
          <a:ln/>
        </p:spPr>
        <p:txBody>
          <a:bodyPr/>
          <a:lstStyle>
            <a:lvl1pPr>
              <a:defRPr/>
            </a:lvl1pPr>
          </a:lstStyle>
          <a:p>
            <a:pPr>
              <a:defRPr/>
            </a:pPr>
            <a:endParaRPr lang="ru-RU"/>
          </a:p>
        </p:txBody>
      </p:sp>
      <p:sp>
        <p:nvSpPr>
          <p:cNvPr id="7" name="Rectangle 5">
            <a:extLst>
              <a:ext uri="{FF2B5EF4-FFF2-40B4-BE49-F238E27FC236}">
                <a16:creationId xmlns:a16="http://schemas.microsoft.com/office/drawing/2014/main" id="{EE28479B-A46B-4FC4-98A2-AAFD21EF5F5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0BDA5FA0-2C25-45D3-B6FF-9849EC38B98B}"/>
              </a:ext>
            </a:extLst>
          </p:cNvPr>
          <p:cNvSpPr>
            <a:spLocks noGrp="1" noChangeArrowheads="1"/>
          </p:cNvSpPr>
          <p:nvPr>
            <p:ph type="sldNum" sz="quarter" idx="12"/>
          </p:nvPr>
        </p:nvSpPr>
        <p:spPr>
          <a:ln/>
        </p:spPr>
        <p:txBody>
          <a:bodyPr/>
          <a:lstStyle>
            <a:lvl1pPr>
              <a:defRPr/>
            </a:lvl1pPr>
          </a:lstStyle>
          <a:p>
            <a:fld id="{62CF25DF-C1A4-437A-92CE-E410560C2327}" type="slidenum">
              <a:rPr lang="ru-RU" altLang="ru-RU"/>
              <a:pPr/>
              <a:t>‹#›</a:t>
            </a:fld>
            <a:endParaRPr lang="ru-RU" altLang="ru-RU"/>
          </a:p>
        </p:txBody>
      </p:sp>
    </p:spTree>
    <p:extLst>
      <p:ext uri="{BB962C8B-B14F-4D97-AF65-F5344CB8AC3E}">
        <p14:creationId xmlns:p14="http://schemas.microsoft.com/office/powerpoint/2010/main" val="143360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a:t>Образец заголовка</a:t>
            </a:r>
          </a:p>
        </p:txBody>
      </p:sp>
      <p:sp>
        <p:nvSpPr>
          <p:cNvPr id="3" name="Текст 2"/>
          <p:cNvSpPr>
            <a:spLocks noGrp="1"/>
          </p:cNvSpPr>
          <p:nvPr>
            <p:ph type="body" sz="half" idx="1"/>
          </p:nvPr>
        </p:nvSpPr>
        <p:spPr>
          <a:xfrm>
            <a:off x="342900" y="2133600"/>
            <a:ext cx="3009900" cy="60340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505200" y="2133600"/>
            <a:ext cx="3009900" cy="60340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3DD0ED5E-3DF1-4F56-98FD-0873F478C89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8A051D9B-2951-47AE-A115-37ECEA8CBED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79768DC3-7F9C-408C-85E0-0B3C399AE8DD}"/>
              </a:ext>
            </a:extLst>
          </p:cNvPr>
          <p:cNvSpPr>
            <a:spLocks noGrp="1" noChangeArrowheads="1"/>
          </p:cNvSpPr>
          <p:nvPr>
            <p:ph type="sldNum" sz="quarter" idx="12"/>
          </p:nvPr>
        </p:nvSpPr>
        <p:spPr>
          <a:ln/>
        </p:spPr>
        <p:txBody>
          <a:bodyPr/>
          <a:lstStyle>
            <a:lvl1pPr>
              <a:defRPr/>
            </a:lvl1pPr>
          </a:lstStyle>
          <a:p>
            <a:fld id="{9B90FC62-02E5-4DD2-A207-C819A2008E15}" type="slidenum">
              <a:rPr lang="ru-RU" altLang="ru-RU"/>
              <a:pPr/>
              <a:t>‹#›</a:t>
            </a:fld>
            <a:endParaRPr lang="ru-RU" altLang="ru-RU"/>
          </a:p>
        </p:txBody>
      </p:sp>
    </p:spTree>
    <p:extLst>
      <p:ext uri="{BB962C8B-B14F-4D97-AF65-F5344CB8AC3E}">
        <p14:creationId xmlns:p14="http://schemas.microsoft.com/office/powerpoint/2010/main" val="293327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a:t>Образец заголовка</a:t>
            </a:r>
          </a:p>
        </p:txBody>
      </p:sp>
      <p:sp>
        <p:nvSpPr>
          <p:cNvPr id="3" name="Объект 2"/>
          <p:cNvSpPr>
            <a:spLocks noGrp="1"/>
          </p:cNvSpPr>
          <p:nvPr>
            <p:ph sz="half" idx="1"/>
          </p:nvPr>
        </p:nvSpPr>
        <p:spPr>
          <a:xfrm>
            <a:off x="342900" y="2133600"/>
            <a:ext cx="3009900" cy="60340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3505200" y="2133601"/>
            <a:ext cx="3009900" cy="2940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3505200" y="5226053"/>
            <a:ext cx="3009900" cy="29416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AF52BFEC-6D65-481E-97E4-A3D2AD2C1DE1}"/>
              </a:ext>
            </a:extLst>
          </p:cNvPr>
          <p:cNvSpPr>
            <a:spLocks noGrp="1" noChangeArrowheads="1"/>
          </p:cNvSpPr>
          <p:nvPr>
            <p:ph type="dt" sz="half" idx="10"/>
          </p:nvPr>
        </p:nvSpPr>
        <p:spPr>
          <a:ln/>
        </p:spPr>
        <p:txBody>
          <a:bodyPr/>
          <a:lstStyle>
            <a:lvl1pPr>
              <a:defRPr/>
            </a:lvl1pPr>
          </a:lstStyle>
          <a:p>
            <a:pPr>
              <a:defRPr/>
            </a:pPr>
            <a:endParaRPr lang="ru-RU"/>
          </a:p>
        </p:txBody>
      </p:sp>
      <p:sp>
        <p:nvSpPr>
          <p:cNvPr id="7" name="Rectangle 5">
            <a:extLst>
              <a:ext uri="{FF2B5EF4-FFF2-40B4-BE49-F238E27FC236}">
                <a16:creationId xmlns:a16="http://schemas.microsoft.com/office/drawing/2014/main" id="{171759E0-0EFD-4A7E-9E4C-5A96F06E848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554654E9-6029-49D4-90FE-2D93E27204DC}"/>
              </a:ext>
            </a:extLst>
          </p:cNvPr>
          <p:cNvSpPr>
            <a:spLocks noGrp="1" noChangeArrowheads="1"/>
          </p:cNvSpPr>
          <p:nvPr>
            <p:ph type="sldNum" sz="quarter" idx="12"/>
          </p:nvPr>
        </p:nvSpPr>
        <p:spPr>
          <a:ln/>
        </p:spPr>
        <p:txBody>
          <a:bodyPr/>
          <a:lstStyle>
            <a:lvl1pPr>
              <a:defRPr/>
            </a:lvl1pPr>
          </a:lstStyle>
          <a:p>
            <a:fld id="{5005C3C3-747E-4E16-8DD1-DF218A3883E4}" type="slidenum">
              <a:rPr lang="ru-RU" altLang="ru-RU"/>
              <a:pPr/>
              <a:t>‹#›</a:t>
            </a:fld>
            <a:endParaRPr lang="ru-RU" altLang="ru-RU"/>
          </a:p>
        </p:txBody>
      </p:sp>
    </p:spTree>
    <p:extLst>
      <p:ext uri="{BB962C8B-B14F-4D97-AF65-F5344CB8AC3E}">
        <p14:creationId xmlns:p14="http://schemas.microsoft.com/office/powerpoint/2010/main" val="257059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A9B9A752-7582-43DE-BC7F-56B99528D31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965A503-5302-4E58-9E1D-EE1C28C2228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88DB6FD-44DF-4537-A499-A69D074E91F2}"/>
              </a:ext>
            </a:extLst>
          </p:cNvPr>
          <p:cNvSpPr>
            <a:spLocks noGrp="1" noChangeArrowheads="1"/>
          </p:cNvSpPr>
          <p:nvPr>
            <p:ph type="sldNum" sz="quarter" idx="12"/>
          </p:nvPr>
        </p:nvSpPr>
        <p:spPr>
          <a:ln/>
        </p:spPr>
        <p:txBody>
          <a:bodyPr/>
          <a:lstStyle>
            <a:lvl1pPr>
              <a:defRPr/>
            </a:lvl1pPr>
          </a:lstStyle>
          <a:p>
            <a:fld id="{EE6AEE67-3E37-4D61-96BA-F7BF7FFFEC5F}" type="slidenum">
              <a:rPr lang="ru-RU" altLang="ru-RU"/>
              <a:pPr/>
              <a:t>‹#›</a:t>
            </a:fld>
            <a:endParaRPr lang="ru-RU" altLang="ru-RU"/>
          </a:p>
        </p:txBody>
      </p:sp>
    </p:spTree>
    <p:extLst>
      <p:ext uri="{BB962C8B-B14F-4D97-AF65-F5344CB8AC3E}">
        <p14:creationId xmlns:p14="http://schemas.microsoft.com/office/powerpoint/2010/main" val="232085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01C14DB8-E994-4B1A-8FAF-0D170029580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26E30EE-81AD-471A-9B94-A57D96579FB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552BE933-3D34-4073-8D8F-4490D1B7B923}"/>
              </a:ext>
            </a:extLst>
          </p:cNvPr>
          <p:cNvSpPr>
            <a:spLocks noGrp="1" noChangeArrowheads="1"/>
          </p:cNvSpPr>
          <p:nvPr>
            <p:ph type="sldNum" sz="quarter" idx="12"/>
          </p:nvPr>
        </p:nvSpPr>
        <p:spPr>
          <a:ln/>
        </p:spPr>
        <p:txBody>
          <a:bodyPr/>
          <a:lstStyle>
            <a:lvl1pPr>
              <a:defRPr/>
            </a:lvl1pPr>
          </a:lstStyle>
          <a:p>
            <a:fld id="{8A1A2F69-43DF-47EA-A02F-482E49C1DAE0}" type="slidenum">
              <a:rPr lang="ru-RU" altLang="ru-RU"/>
              <a:pPr/>
              <a:t>‹#›</a:t>
            </a:fld>
            <a:endParaRPr lang="ru-RU" altLang="ru-RU"/>
          </a:p>
        </p:txBody>
      </p:sp>
    </p:spTree>
    <p:extLst>
      <p:ext uri="{BB962C8B-B14F-4D97-AF65-F5344CB8AC3E}">
        <p14:creationId xmlns:p14="http://schemas.microsoft.com/office/powerpoint/2010/main" val="92857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78C5F2AF-DD97-4CFD-B92F-819DDE3C356E}"/>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883FE34-12EB-404C-B64E-41EDAE3FEBE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DB208136-3647-4A79-AA98-B1EE8B6D0637}"/>
              </a:ext>
            </a:extLst>
          </p:cNvPr>
          <p:cNvSpPr>
            <a:spLocks noGrp="1" noChangeArrowheads="1"/>
          </p:cNvSpPr>
          <p:nvPr>
            <p:ph type="sldNum" sz="quarter" idx="12"/>
          </p:nvPr>
        </p:nvSpPr>
        <p:spPr>
          <a:ln/>
        </p:spPr>
        <p:txBody>
          <a:bodyPr/>
          <a:lstStyle>
            <a:lvl1pPr>
              <a:defRPr/>
            </a:lvl1pPr>
          </a:lstStyle>
          <a:p>
            <a:fld id="{9C55FCE4-66DC-4F2D-A49B-653D4507EB79}" type="slidenum">
              <a:rPr lang="ru-RU" altLang="ru-RU"/>
              <a:pPr/>
              <a:t>‹#›</a:t>
            </a:fld>
            <a:endParaRPr lang="ru-RU" altLang="ru-RU"/>
          </a:p>
        </p:txBody>
      </p:sp>
    </p:spTree>
    <p:extLst>
      <p:ext uri="{BB962C8B-B14F-4D97-AF65-F5344CB8AC3E}">
        <p14:creationId xmlns:p14="http://schemas.microsoft.com/office/powerpoint/2010/main" val="299991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5979A246-3E48-4F52-B863-9D8D58C86872}"/>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10E89FD0-0B6D-4943-BFA4-1572DF2375E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A5EEF0E0-0E99-43A2-A01E-AB68C6D322E1}"/>
              </a:ext>
            </a:extLst>
          </p:cNvPr>
          <p:cNvSpPr>
            <a:spLocks noGrp="1" noChangeArrowheads="1"/>
          </p:cNvSpPr>
          <p:nvPr>
            <p:ph type="sldNum" sz="quarter" idx="12"/>
          </p:nvPr>
        </p:nvSpPr>
        <p:spPr>
          <a:ln/>
        </p:spPr>
        <p:txBody>
          <a:bodyPr/>
          <a:lstStyle>
            <a:lvl1pPr>
              <a:defRPr/>
            </a:lvl1pPr>
          </a:lstStyle>
          <a:p>
            <a:fld id="{D81559A5-296D-430A-A709-6E6EFFBEF9F2}" type="slidenum">
              <a:rPr lang="ru-RU" altLang="ru-RU"/>
              <a:pPr/>
              <a:t>‹#›</a:t>
            </a:fld>
            <a:endParaRPr lang="ru-RU" altLang="ru-RU"/>
          </a:p>
        </p:txBody>
      </p:sp>
    </p:spTree>
    <p:extLst>
      <p:ext uri="{BB962C8B-B14F-4D97-AF65-F5344CB8AC3E}">
        <p14:creationId xmlns:p14="http://schemas.microsoft.com/office/powerpoint/2010/main" val="315468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6979F36-38F0-49F7-AF08-5C02843F320F}"/>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D4DE2A28-E7D0-4FB4-BACB-4CF8653E8E5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5D4C00B9-DAB4-4E48-96BC-35FA1BBCDC10}"/>
              </a:ext>
            </a:extLst>
          </p:cNvPr>
          <p:cNvSpPr>
            <a:spLocks noGrp="1" noChangeArrowheads="1"/>
          </p:cNvSpPr>
          <p:nvPr>
            <p:ph type="sldNum" sz="quarter" idx="12"/>
          </p:nvPr>
        </p:nvSpPr>
        <p:spPr>
          <a:ln/>
        </p:spPr>
        <p:txBody>
          <a:bodyPr/>
          <a:lstStyle>
            <a:lvl1pPr>
              <a:defRPr/>
            </a:lvl1pPr>
          </a:lstStyle>
          <a:p>
            <a:fld id="{19CA08E5-44DF-42A3-94E3-C310A9B3AC52}" type="slidenum">
              <a:rPr lang="ru-RU" altLang="ru-RU"/>
              <a:pPr/>
              <a:t>‹#›</a:t>
            </a:fld>
            <a:endParaRPr lang="ru-RU" altLang="ru-RU"/>
          </a:p>
        </p:txBody>
      </p:sp>
    </p:spTree>
    <p:extLst>
      <p:ext uri="{BB962C8B-B14F-4D97-AF65-F5344CB8AC3E}">
        <p14:creationId xmlns:p14="http://schemas.microsoft.com/office/powerpoint/2010/main" val="117061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574135-13A7-4683-B118-216063C1EAB3}"/>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62DE2C62-0CF7-40D3-8F84-F3FA5FBF37E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95AC61E1-80D4-4F6E-91D8-17123EA4D3BC}"/>
              </a:ext>
            </a:extLst>
          </p:cNvPr>
          <p:cNvSpPr>
            <a:spLocks noGrp="1" noChangeArrowheads="1"/>
          </p:cNvSpPr>
          <p:nvPr>
            <p:ph type="sldNum" sz="quarter" idx="12"/>
          </p:nvPr>
        </p:nvSpPr>
        <p:spPr>
          <a:ln/>
        </p:spPr>
        <p:txBody>
          <a:bodyPr/>
          <a:lstStyle>
            <a:lvl1pPr>
              <a:defRPr/>
            </a:lvl1pPr>
          </a:lstStyle>
          <a:p>
            <a:fld id="{81D739AE-1333-4669-91E9-BAE0383A7219}" type="slidenum">
              <a:rPr lang="ru-RU" altLang="ru-RU"/>
              <a:pPr/>
              <a:t>‹#›</a:t>
            </a:fld>
            <a:endParaRPr lang="ru-RU" altLang="ru-RU"/>
          </a:p>
        </p:txBody>
      </p:sp>
    </p:spTree>
    <p:extLst>
      <p:ext uri="{BB962C8B-B14F-4D97-AF65-F5344CB8AC3E}">
        <p14:creationId xmlns:p14="http://schemas.microsoft.com/office/powerpoint/2010/main" val="184522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2681289" y="363541"/>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2941"/>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4A8947E6-6020-4413-A009-BBFDA1242C92}"/>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D1B553D1-DD3F-4C38-BB6A-D4F92D30550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0E3F455-6ADB-49A4-89D5-A172D77E6DEE}"/>
              </a:ext>
            </a:extLst>
          </p:cNvPr>
          <p:cNvSpPr>
            <a:spLocks noGrp="1" noChangeArrowheads="1"/>
          </p:cNvSpPr>
          <p:nvPr>
            <p:ph type="sldNum" sz="quarter" idx="12"/>
          </p:nvPr>
        </p:nvSpPr>
        <p:spPr>
          <a:ln/>
        </p:spPr>
        <p:txBody>
          <a:bodyPr/>
          <a:lstStyle>
            <a:lvl1pPr>
              <a:defRPr/>
            </a:lvl1pPr>
          </a:lstStyle>
          <a:p>
            <a:fld id="{EA1C1E66-3B61-4CA2-A1DC-407C894C09A5}" type="slidenum">
              <a:rPr lang="ru-RU" altLang="ru-RU"/>
              <a:pPr/>
              <a:t>‹#›</a:t>
            </a:fld>
            <a:endParaRPr lang="ru-RU" altLang="ru-RU"/>
          </a:p>
        </p:txBody>
      </p:sp>
    </p:spTree>
    <p:extLst>
      <p:ext uri="{BB962C8B-B14F-4D97-AF65-F5344CB8AC3E}">
        <p14:creationId xmlns:p14="http://schemas.microsoft.com/office/powerpoint/2010/main" val="70088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344613" y="7156453"/>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88E96DB8-73FF-4401-B9F6-E67114D2FBD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21E8248E-8EEF-400F-903E-4756CE93762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D9CB06C6-FCC6-42F3-9C12-56DC2ACB2AFA}"/>
              </a:ext>
            </a:extLst>
          </p:cNvPr>
          <p:cNvSpPr>
            <a:spLocks noGrp="1" noChangeArrowheads="1"/>
          </p:cNvSpPr>
          <p:nvPr>
            <p:ph type="sldNum" sz="quarter" idx="12"/>
          </p:nvPr>
        </p:nvSpPr>
        <p:spPr>
          <a:ln/>
        </p:spPr>
        <p:txBody>
          <a:bodyPr/>
          <a:lstStyle>
            <a:lvl1pPr>
              <a:defRPr/>
            </a:lvl1pPr>
          </a:lstStyle>
          <a:p>
            <a:fld id="{E0A2817D-0A28-4689-B785-E80CC161B619}" type="slidenum">
              <a:rPr lang="ru-RU" altLang="ru-RU"/>
              <a:pPr/>
              <a:t>‹#›</a:t>
            </a:fld>
            <a:endParaRPr lang="ru-RU" altLang="ru-RU"/>
          </a:p>
        </p:txBody>
      </p:sp>
    </p:spTree>
    <p:extLst>
      <p:ext uri="{BB962C8B-B14F-4D97-AF65-F5344CB8AC3E}">
        <p14:creationId xmlns:p14="http://schemas.microsoft.com/office/powerpoint/2010/main" val="111881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8C1317-7D53-4946-A0DA-FE6BBB92819E}"/>
              </a:ext>
            </a:extLst>
          </p:cNvPr>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FF525E4F-2358-4DA3-9CA1-19C6840844C5}"/>
              </a:ext>
            </a:extLst>
          </p:cNvPr>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362500" name="Rectangle 4">
            <a:extLst>
              <a:ext uri="{FF2B5EF4-FFF2-40B4-BE49-F238E27FC236}">
                <a16:creationId xmlns:a16="http://schemas.microsoft.com/office/drawing/2014/main" id="{31FA1A56-01BE-422D-811D-BC66CE177F0E}"/>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362501" name="Rectangle 5">
            <a:extLst>
              <a:ext uri="{FF2B5EF4-FFF2-40B4-BE49-F238E27FC236}">
                <a16:creationId xmlns:a16="http://schemas.microsoft.com/office/drawing/2014/main" id="{97541B56-D57A-403F-A0D2-2FA191B1BF75}"/>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362502" name="Rectangle 6">
            <a:extLst>
              <a:ext uri="{FF2B5EF4-FFF2-40B4-BE49-F238E27FC236}">
                <a16:creationId xmlns:a16="http://schemas.microsoft.com/office/drawing/2014/main" id="{67F1DC21-D88F-4F38-94F1-C1244AAE69D9}"/>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1A964E-B1E2-4170-8C08-03970BC5371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C654BBF-8766-4C83-BE63-8541685B0685}"/>
              </a:ext>
            </a:extLst>
          </p:cNvPr>
          <p:cNvPicPr>
            <a:picLocks noChangeAspect="1" noChangeArrowheads="1"/>
          </p:cNvPicPr>
          <p:nvPr/>
        </p:nvPicPr>
        <p:blipFill>
          <a:blip r:embed="rId2">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2997200" y="252413"/>
            <a:ext cx="10080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1871C0E2-968A-4C98-A3BB-7D0B408782BB}"/>
              </a:ext>
            </a:extLst>
          </p:cNvPr>
          <p:cNvSpPr>
            <a:spLocks noChangeArrowheads="1"/>
          </p:cNvSpPr>
          <p:nvPr/>
        </p:nvSpPr>
        <p:spPr bwMode="auto">
          <a:xfrm>
            <a:off x="549275" y="1443038"/>
            <a:ext cx="5986463"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ФЕДЕРАЛЬНОЕ ГОСУДАРСТВЕННОЕ БЮДЖЕТНОЕ УЧРЕЖДЕНИЕ</a:t>
            </a:r>
          </a:p>
          <a:p>
            <a:pPr algn="ctr" eaLnBrk="1" hangingPunct="1">
              <a:spcBef>
                <a:spcPct val="0"/>
              </a:spcBef>
              <a:buFontTx/>
              <a:buNone/>
            </a:pPr>
            <a:r>
              <a:rPr lang="ru-RU" altLang="ru-RU" sz="1800" b="1">
                <a:latin typeface="Times New Roman" panose="02020603050405020304" pitchFamily="18" charset="0"/>
              </a:rPr>
              <a:t> «4 ОТРЯД ФЕДЕРАЛЬНОЙ ПРОТИВОПОЖАРНОЙ СЛУЖБЫ ГОСУДАРСТВЕННОЙ ПРОТИВОПОЖАРНОЙ СЛУЖБЫ ПО ЯМАЛО-НЕНЕЦКОМУ АВТОНОМНОМУ ОКРУГУ (ДОГОВОРНОЙ)»</a:t>
            </a:r>
          </a:p>
          <a:p>
            <a:pPr algn="ctr" eaLnBrk="1" hangingPunct="1">
              <a:spcBef>
                <a:spcPct val="0"/>
              </a:spcBef>
              <a:buFontTx/>
              <a:buNone/>
            </a:pPr>
            <a:endParaRPr lang="ru-RU" altLang="ru-RU" sz="1800" b="1">
              <a:latin typeface="Times New Roman" panose="02020603050405020304" pitchFamily="18" charset="0"/>
            </a:endParaRPr>
          </a:p>
          <a:p>
            <a:pPr algn="ctr" eaLnBrk="1" hangingPunct="1">
              <a:spcBef>
                <a:spcPct val="0"/>
              </a:spcBef>
              <a:buFontTx/>
              <a:buNone/>
            </a:pPr>
            <a:r>
              <a:rPr lang="ru-RU" altLang="ru-RU" sz="2800" b="1">
                <a:latin typeface="Times New Roman" panose="02020603050405020304" pitchFamily="18" charset="0"/>
              </a:rPr>
              <a:t>ИСТОРИЧЕСКИЙ ФОРМУЛЯР</a:t>
            </a: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endParaRPr lang="ru-RU" altLang="ru-RU" sz="2800" b="1">
              <a:latin typeface="Times New Roman" panose="02020603050405020304" pitchFamily="18" charset="0"/>
            </a:endParaRPr>
          </a:p>
          <a:p>
            <a:pPr algn="ctr" eaLnBrk="1" hangingPunct="1">
              <a:spcBef>
                <a:spcPct val="0"/>
              </a:spcBef>
              <a:buFontTx/>
              <a:buNone/>
            </a:pPr>
            <a:r>
              <a:rPr lang="ru-RU" altLang="ru-RU" sz="2800" b="1">
                <a:latin typeface="Times New Roman" panose="02020603050405020304" pitchFamily="18" charset="0"/>
              </a:rPr>
              <a:t>г. Новый Уренгой</a:t>
            </a:r>
            <a:r>
              <a:rPr lang="ru-RU" altLang="ru-RU" sz="2800">
                <a:latin typeface="Times New Roman" panose="02020603050405020304" pitchFamily="18" charset="0"/>
              </a:rPr>
              <a:t> </a:t>
            </a:r>
            <a:endParaRPr lang="ru-RU" altLang="ru-RU" sz="2800">
              <a:solidFill>
                <a:schemeClr val="bg1"/>
              </a:solidFill>
              <a:latin typeface="Times New Roman" panose="02020603050405020304" pitchFamily="18" charset="0"/>
            </a:endParaRPr>
          </a:p>
          <a:p>
            <a:pPr algn="ctr" eaLnBrk="1" hangingPunct="1">
              <a:spcBef>
                <a:spcPct val="0"/>
              </a:spcBef>
              <a:buFontTx/>
              <a:buNone/>
            </a:pPr>
            <a:endParaRPr lang="en-US" altLang="ru-RU" sz="2800">
              <a:latin typeface="Times New Roman" panose="02020603050405020304" pitchFamily="18" charset="0"/>
            </a:endParaRPr>
          </a:p>
        </p:txBody>
      </p:sp>
      <p:pic>
        <p:nvPicPr>
          <p:cNvPr id="4100" name="Picture 4" descr="\\KANGLIEVASA\buffer\Алла\фото\фасады подразделений\отряд\история отряд.jpg">
            <a:extLst>
              <a:ext uri="{FF2B5EF4-FFF2-40B4-BE49-F238E27FC236}">
                <a16:creationId xmlns:a16="http://schemas.microsoft.com/office/drawing/2014/main" id="{24E23956-33AF-41A7-8CEB-28E1AFF57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4284663"/>
            <a:ext cx="55578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a:extLst>
              <a:ext uri="{FF2B5EF4-FFF2-40B4-BE49-F238E27FC236}">
                <a16:creationId xmlns:a16="http://schemas.microsoft.com/office/drawing/2014/main" id="{9FE325FA-F12B-4B27-B395-6E0793AFF90A}"/>
              </a:ext>
            </a:extLst>
          </p:cNvPr>
          <p:cNvSpPr>
            <a:spLocks noGrp="1"/>
          </p:cNvSpPr>
          <p:nvPr>
            <p:ph idx="1"/>
          </p:nvPr>
        </p:nvSpPr>
        <p:spPr>
          <a:xfrm>
            <a:off x="549275" y="395288"/>
            <a:ext cx="6027738" cy="8353425"/>
          </a:xfrm>
        </p:spPr>
        <p:txBody>
          <a:bodyPr/>
          <a:lstStyle/>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марта 2005 года</a:t>
            </a:r>
            <a:r>
              <a:rPr lang="ru-RU" altLang="ru-RU" sz="1400">
                <a:latin typeface="Times New Roman" panose="02020603050405020304" pitchFamily="18" charset="0"/>
                <a:cs typeface="Times New Roman" panose="02020603050405020304" pitchFamily="18" charset="0"/>
              </a:rPr>
              <a:t> – в состав 3 отряда ГПС вошел </a:t>
            </a:r>
            <a:r>
              <a:rPr lang="ru-RU" altLang="ru-RU" sz="1400" b="1">
                <a:latin typeface="Times New Roman" panose="02020603050405020304" pitchFamily="18" charset="0"/>
                <a:cs typeface="Times New Roman" panose="02020603050405020304" pitchFamily="18" charset="0"/>
              </a:rPr>
              <a:t>учебный центр Главного управления МЧС России по ЯНАО</a:t>
            </a:r>
            <a:r>
              <a:rPr lang="ru-RU" altLang="ru-RU" sz="1400">
                <a:latin typeface="Times New Roman" panose="02020603050405020304" pitchFamily="18" charset="0"/>
                <a:cs typeface="Times New Roman" panose="02020603050405020304" pitchFamily="18" charset="0"/>
              </a:rPr>
              <a:t> (создан 1 февраля 2004 года). Место дислокации – город Надым.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2009 года Учебный центр ликвидирован.</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15 января 2016 года</a:t>
            </a:r>
            <a:r>
              <a:rPr lang="ru-RU" altLang="ru-RU" sz="1400">
                <a:latin typeface="Times New Roman" panose="02020603050405020304" pitchFamily="18" charset="0"/>
                <a:cs typeface="Times New Roman" panose="02020603050405020304" pitchFamily="18" charset="0"/>
              </a:rPr>
              <a:t> – день основания пожарной части  № 54  (70 км. от п. Тазовский, севернее северного Полярного круга) по охране объектов Уренгойского УМН ООО «Транснефть – Сибирь».</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15 января 2016 года</a:t>
            </a:r>
            <a:r>
              <a:rPr lang="ru-RU" altLang="ru-RU" sz="1400">
                <a:latin typeface="Times New Roman" panose="02020603050405020304" pitchFamily="18" charset="0"/>
                <a:cs typeface="Times New Roman" panose="02020603050405020304" pitchFamily="18" charset="0"/>
              </a:rPr>
              <a:t> – день основания пожарной части № 55   (13 км. от п. Новозаполярный, севернее северного Полярного круга) по охране объектов Уренгойского УМН ООО «Транснефть – Западная Сибирь».</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15 января 2016 года</a:t>
            </a:r>
            <a:r>
              <a:rPr lang="ru-RU" altLang="ru-RU" sz="1400">
                <a:latin typeface="Times New Roman" panose="02020603050405020304" pitchFamily="18" charset="0"/>
                <a:cs typeface="Times New Roman" panose="02020603050405020304" pitchFamily="18" charset="0"/>
              </a:rPr>
              <a:t> – день основания пожарной части  № 56 (70 км. от п. Тазовский , севернее северного Полярного круга) по охране объектов ТПП «Ямалнефтегаз» ООО «ЛУКОЙЛ – Западная Сибирь».</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июня 2021 года </a:t>
            </a:r>
            <a:r>
              <a:rPr lang="ru-RU" altLang="ru-RU" sz="1400">
                <a:latin typeface="Times New Roman" panose="02020603050405020304" pitchFamily="18" charset="0"/>
                <a:cs typeface="Times New Roman" panose="02020603050405020304" pitchFamily="18" charset="0"/>
              </a:rPr>
              <a:t>– в составе отряда образован Учебного пункта ФГБУ «4 отряд ФПС ГПС по Ямало-Ненецкому автономному округу (договорной)».</a:t>
            </a:r>
          </a:p>
          <a:p>
            <a:pPr marL="0" indent="271463" algn="just">
              <a:lnSpc>
                <a:spcPts val="1675"/>
              </a:lnSpc>
              <a:spcBef>
                <a:spcPct val="0"/>
              </a:spcBef>
              <a:buFontTx/>
              <a:buNone/>
            </a:pPr>
            <a:r>
              <a:rPr lang="ru-RU" altLang="ru-RU" sz="1600" b="1" i="1">
                <a:solidFill>
                  <a:srgbClr val="FF0000"/>
                </a:solidFill>
                <a:latin typeface="Times New Roman" panose="02020603050405020304" pitchFamily="18" charset="0"/>
                <a:cs typeface="Times New Roman" panose="02020603050405020304" pitchFamily="18" charset="0"/>
              </a:rPr>
              <a:t>.</a:t>
            </a:r>
            <a:endParaRPr lang="ru-RU" altLang="ru-RU" sz="1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4AD19B83-67E2-4916-B07F-BA2662202352}"/>
              </a:ext>
            </a:extLst>
          </p:cNvPr>
          <p:cNvSpPr>
            <a:spLocks noGrp="1"/>
          </p:cNvSpPr>
          <p:nvPr>
            <p:ph idx="1"/>
          </p:nvPr>
        </p:nvSpPr>
        <p:spPr>
          <a:xfrm>
            <a:off x="549275" y="323850"/>
            <a:ext cx="5965825" cy="8353425"/>
          </a:xfrm>
        </p:spPr>
        <p:txBody>
          <a:bodyPr/>
          <a:lstStyle/>
          <a:p>
            <a:pPr algn="ctr">
              <a:lnSpc>
                <a:spcPct val="80000"/>
              </a:lnSpc>
              <a:buFontTx/>
              <a:buNone/>
              <a:defRPr/>
            </a:pPr>
            <a:r>
              <a:rPr lang="ru-RU" b="1" dirty="0">
                <a:solidFill>
                  <a:schemeClr val="accent5">
                    <a:lumMod val="10000"/>
                  </a:schemeClr>
                </a:solidFill>
                <a:latin typeface="Times New Roman" panose="02020603050405020304" pitchFamily="18" charset="0"/>
                <a:cs typeface="Times New Roman" panose="02020603050405020304" pitchFamily="18" charset="0"/>
              </a:rPr>
              <a:t>Раздел </a:t>
            </a:r>
            <a:r>
              <a:rPr lang="en-US" b="1" dirty="0">
                <a:solidFill>
                  <a:schemeClr val="accent5">
                    <a:lumMod val="10000"/>
                  </a:schemeClr>
                </a:solidFill>
                <a:latin typeface="Times New Roman" panose="02020603050405020304" pitchFamily="18" charset="0"/>
                <a:cs typeface="Times New Roman" panose="02020603050405020304" pitchFamily="18" charset="0"/>
              </a:rPr>
              <a:t>II</a:t>
            </a:r>
          </a:p>
          <a:p>
            <a:pPr algn="ctr">
              <a:lnSpc>
                <a:spcPct val="80000"/>
              </a:lnSpc>
              <a:defRPr/>
            </a:pPr>
            <a:endParaRPr lang="en-US" b="1" dirty="0">
              <a:solidFill>
                <a:schemeClr val="accent5">
                  <a:lumMod val="10000"/>
                </a:schemeClr>
              </a:solidFill>
              <a:latin typeface="Times New Roman" panose="02020603050405020304" pitchFamily="18" charset="0"/>
              <a:cs typeface="Times New Roman" panose="02020603050405020304" pitchFamily="18" charset="0"/>
            </a:endParaRPr>
          </a:p>
          <a:p>
            <a:pPr algn="ctr">
              <a:lnSpc>
                <a:spcPct val="80000"/>
              </a:lnSpc>
              <a:defRPr/>
            </a:pPr>
            <a:endParaRPr lang="en-US" b="1" dirty="0">
              <a:solidFill>
                <a:schemeClr val="accent5">
                  <a:lumMod val="10000"/>
                </a:schemeClr>
              </a:solidFill>
              <a:latin typeface="Times New Roman" panose="02020603050405020304" pitchFamily="18" charset="0"/>
              <a:cs typeface="Times New Roman" panose="02020603050405020304" pitchFamily="18" charset="0"/>
            </a:endParaRPr>
          </a:p>
          <a:p>
            <a:pPr algn="ctr">
              <a:lnSpc>
                <a:spcPct val="80000"/>
              </a:lnSpc>
              <a:defRPr/>
            </a:pPr>
            <a:endParaRPr lang="ru-RU" b="1" dirty="0">
              <a:solidFill>
                <a:schemeClr val="accent5">
                  <a:lumMod val="10000"/>
                </a:schemeClr>
              </a:solidFill>
              <a:latin typeface="Times New Roman" panose="02020603050405020304" pitchFamily="18" charset="0"/>
              <a:cs typeface="Times New Roman" panose="02020603050405020304" pitchFamily="18" charset="0"/>
            </a:endParaRPr>
          </a:p>
          <a:p>
            <a:pPr algn="ctr">
              <a:lnSpc>
                <a:spcPct val="80000"/>
              </a:lnSpc>
              <a:buFontTx/>
              <a:buNone/>
              <a:defRPr/>
            </a:pPr>
            <a:endParaRPr lang="ru-RU" b="1" dirty="0">
              <a:solidFill>
                <a:schemeClr val="accent5">
                  <a:lumMod val="10000"/>
                </a:schemeClr>
              </a:solidFill>
              <a:latin typeface="Times New Roman" panose="02020603050405020304" pitchFamily="18" charset="0"/>
              <a:cs typeface="Times New Roman" panose="02020603050405020304" pitchFamily="18" charset="0"/>
            </a:endParaRPr>
          </a:p>
          <a:p>
            <a:pPr algn="ctr">
              <a:lnSpc>
                <a:spcPct val="80000"/>
              </a:lnSpc>
              <a:buFontTx/>
              <a:buNone/>
              <a:defRPr/>
            </a:pPr>
            <a:endParaRPr lang="en-US" b="1" dirty="0">
              <a:solidFill>
                <a:schemeClr val="accent5">
                  <a:lumMod val="10000"/>
                </a:schemeClr>
              </a:solidFill>
              <a:latin typeface="Times New Roman" panose="02020603050405020304" pitchFamily="18" charset="0"/>
              <a:cs typeface="Times New Roman" panose="02020603050405020304" pitchFamily="18" charset="0"/>
            </a:endParaRPr>
          </a:p>
          <a:p>
            <a:pPr algn="ctr">
              <a:lnSpc>
                <a:spcPct val="80000"/>
              </a:lnSpc>
              <a:buFontTx/>
              <a:buNone/>
              <a:defRPr/>
            </a:pPr>
            <a:r>
              <a:rPr lang="ru-RU" sz="2800" b="1" dirty="0">
                <a:solidFill>
                  <a:schemeClr val="accent5">
                    <a:lumMod val="10000"/>
                  </a:schemeClr>
                </a:solidFill>
                <a:latin typeface="Times New Roman" pitchFamily="18" charset="0"/>
                <a:cs typeface="Times New Roman" pitchFamily="18" charset="0"/>
              </a:rPr>
              <a:t>Участие в аварийно-спасательных операциях и работах по ликвидации чрезвычайных ситуаций</a:t>
            </a:r>
            <a:endParaRPr lang="ru-RU" sz="2800" dirty="0">
              <a:solidFill>
                <a:schemeClr val="accent5">
                  <a:lumMod val="10000"/>
                </a:schemeClr>
              </a:solidFill>
              <a:latin typeface="Times New Roman" panose="02020603050405020304" pitchFamily="18" charset="0"/>
              <a:cs typeface="Times New Roman" panose="02020603050405020304" pitchFamily="18" charset="0"/>
            </a:endParaRPr>
          </a:p>
          <a:p>
            <a:pPr>
              <a:buFontTx/>
              <a:buNone/>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73B414-9A79-4649-8433-9EFF3497255D}"/>
              </a:ext>
            </a:extLst>
          </p:cNvPr>
          <p:cNvSpPr>
            <a:spLocks noGrp="1"/>
          </p:cNvSpPr>
          <p:nvPr>
            <p:ph type="title"/>
          </p:nvPr>
        </p:nvSpPr>
        <p:spPr>
          <a:xfrm>
            <a:off x="476250" y="366713"/>
            <a:ext cx="6038850" cy="2836862"/>
          </a:xfrm>
        </p:spPr>
        <p:txBody>
          <a:bodyPr/>
          <a:lstStyle/>
          <a:p>
            <a:pPr indent="271463" algn="just">
              <a:lnSpc>
                <a:spcPct val="150000"/>
              </a:lnSpc>
              <a:defRPr/>
            </a:pPr>
            <a:r>
              <a:rPr lang="ru-RU" sz="1800" b="1" dirty="0">
                <a:solidFill>
                  <a:schemeClr val="accent5">
                    <a:lumMod val="10000"/>
                  </a:schemeClr>
                </a:solidFill>
                <a:latin typeface="Times New Roman" pitchFamily="18" charset="0"/>
                <a:cs typeface="Times New Roman" pitchFamily="18" charset="0"/>
              </a:rPr>
              <a:t>21 октября 2016 года в районе поселка Уренгой, </a:t>
            </a:r>
            <a:br>
              <a:rPr lang="ru-RU" sz="1800" b="1" dirty="0">
                <a:solidFill>
                  <a:schemeClr val="accent5">
                    <a:lumMod val="10000"/>
                  </a:schemeClr>
                </a:solidFill>
                <a:latin typeface="Times New Roman" pitchFamily="18" charset="0"/>
                <a:cs typeface="Times New Roman" pitchFamily="18" charset="0"/>
              </a:rPr>
            </a:br>
            <a:r>
              <a:rPr lang="ru-RU" sz="1800" b="1" dirty="0">
                <a:solidFill>
                  <a:schemeClr val="accent5">
                    <a:lumMod val="10000"/>
                  </a:schemeClr>
                </a:solidFill>
                <a:latin typeface="Times New Roman" pitchFamily="18" charset="0"/>
                <a:cs typeface="Times New Roman" pitchFamily="18" charset="0"/>
              </a:rPr>
              <a:t>Ямало-Ненецкого автономного округа, произошла авиакатастрофа вертолета МИ-8, в результате чего погибло 19 человек. Работники отряда приняли участие в ликвидации чрезвычайной ситуации.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7716DEF-7D70-4E9C-953F-B2283BFF5E10}"/>
              </a:ext>
            </a:extLst>
          </p:cNvPr>
          <p:cNvSpPr>
            <a:spLocks noGrp="1" noChangeArrowheads="1"/>
          </p:cNvSpPr>
          <p:nvPr>
            <p:ph type="title"/>
          </p:nvPr>
        </p:nvSpPr>
        <p:spPr>
          <a:xfrm>
            <a:off x="549275" y="323850"/>
            <a:ext cx="5956300" cy="5184775"/>
          </a:xfrm>
        </p:spPr>
        <p:txBody>
          <a:bodyPr/>
          <a:lstStyle/>
          <a:p>
            <a:pPr>
              <a:defRPr/>
            </a:pPr>
            <a:r>
              <a:rPr lang="ru-RU" sz="2800" b="1" dirty="0">
                <a:solidFill>
                  <a:schemeClr val="accent5">
                    <a:lumMod val="10000"/>
                  </a:schemeClr>
                </a:solidFill>
                <a:latin typeface="Times New Roman" pitchFamily="18" charset="0"/>
                <a:cs typeface="Times New Roman" pitchFamily="18" charset="0"/>
              </a:rPr>
              <a:t>Раздел </a:t>
            </a:r>
            <a:r>
              <a:rPr lang="en-US" sz="2800" b="1" dirty="0">
                <a:solidFill>
                  <a:schemeClr val="accent5">
                    <a:lumMod val="10000"/>
                  </a:schemeClr>
                </a:solidFill>
                <a:latin typeface="Times New Roman" pitchFamily="18" charset="0"/>
                <a:cs typeface="Times New Roman" pitchFamily="18" charset="0"/>
              </a:rPr>
              <a:t>III</a:t>
            </a:r>
            <a:br>
              <a:rPr lang="en-US"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br>
              <a:rPr lang="ru-RU" sz="2800" b="1" dirty="0">
                <a:solidFill>
                  <a:schemeClr val="accent5">
                    <a:lumMod val="10000"/>
                  </a:schemeClr>
                </a:solidFill>
                <a:latin typeface="Times New Roman" pitchFamily="18" charset="0"/>
                <a:cs typeface="Times New Roman" pitchFamily="18" charset="0"/>
              </a:rPr>
            </a:br>
            <a:br>
              <a:rPr lang="ru-RU" sz="2800" b="1" dirty="0">
                <a:solidFill>
                  <a:schemeClr val="accent5">
                    <a:lumMod val="10000"/>
                  </a:schemeClr>
                </a:solidFill>
                <a:latin typeface="Times New Roman" pitchFamily="18" charset="0"/>
                <a:cs typeface="Times New Roman" pitchFamily="18" charset="0"/>
              </a:rPr>
            </a:br>
            <a:br>
              <a:rPr lang="ru-RU"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r>
              <a:rPr lang="ru-RU" sz="2800" b="1" dirty="0">
                <a:solidFill>
                  <a:schemeClr val="accent5">
                    <a:lumMod val="10000"/>
                  </a:schemeClr>
                </a:solidFill>
                <a:latin typeface="Times New Roman" pitchFamily="18" charset="0"/>
                <a:cs typeface="Times New Roman" pitchFamily="18" charset="0"/>
              </a:rPr>
              <a:t>Результаты инспекторских проверок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a:extLst>
              <a:ext uri="{FF2B5EF4-FFF2-40B4-BE49-F238E27FC236}">
                <a16:creationId xmlns:a16="http://schemas.microsoft.com/office/drawing/2014/main" id="{1D1E1670-7E13-4DE5-B045-88999C88F693}"/>
              </a:ext>
            </a:extLst>
          </p:cNvPr>
          <p:cNvSpPr>
            <a:spLocks noGrp="1"/>
          </p:cNvSpPr>
          <p:nvPr>
            <p:ph idx="1"/>
          </p:nvPr>
        </p:nvSpPr>
        <p:spPr>
          <a:xfrm>
            <a:off x="549275" y="468313"/>
            <a:ext cx="5903913" cy="8524875"/>
          </a:xfrm>
        </p:spPr>
        <p:txBody>
          <a:bodyPr/>
          <a:lstStyle/>
          <a:p>
            <a:pPr algn="ctr">
              <a:spcBef>
                <a:spcPct val="0"/>
              </a:spcBef>
              <a:buFontTx/>
              <a:buNone/>
              <a:defRPr/>
            </a:pPr>
            <a:r>
              <a:rPr lang="ru-RU" altLang="ru-RU" sz="2000" b="1" dirty="0">
                <a:latin typeface="Times New Roman" panose="02020603050405020304" pitchFamily="18" charset="0"/>
                <a:cs typeface="Times New Roman" panose="02020603050405020304" pitchFamily="18" charset="0"/>
              </a:rPr>
              <a:t>Инспекторские проверки ФГБУ «4 отряд ФПС ГПС по Ямало-Ненецкому автономному округу (договорной)»</a:t>
            </a:r>
          </a:p>
          <a:p>
            <a:pPr algn="just">
              <a:spcBef>
                <a:spcPct val="0"/>
              </a:spcBef>
              <a:buFontTx/>
              <a:buNone/>
              <a:defRPr/>
            </a:pPr>
            <a:endParaRPr lang="ru-RU" altLang="ru-RU" sz="1800" b="1" dirty="0">
              <a:latin typeface="Times New Roman" panose="02020603050405020304" pitchFamily="18" charset="0"/>
              <a:cs typeface="Times New Roman" panose="02020603050405020304" pitchFamily="18" charset="0"/>
            </a:endParaRPr>
          </a:p>
          <a:p>
            <a:pPr marL="342000" indent="-342000" algn="just">
              <a:spcBef>
                <a:spcPts val="0"/>
              </a:spcBef>
              <a:buFontTx/>
              <a:buNone/>
              <a:defRPr/>
            </a:pPr>
            <a:r>
              <a:rPr lang="ru-RU" sz="1400" b="1" u="sng" dirty="0">
                <a:latin typeface="Times New Roman" pitchFamily="18" charset="0"/>
                <a:cs typeface="Times New Roman" pitchFamily="18" charset="0"/>
              </a:rPr>
              <a:t>18.05.2004 – 27.05.2004</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комплексная проверка служебной деятельности 3-ОГПС ГУ МЧС России по ЯНАО.</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итоговая комплексная оценка деятельности 3 отряда ГПС – «удовлетворительно». </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Главного управления по делам гражданской обороны и чрезвычайным ситуациям Администрации Ямало-Ненецкого автономного округа.</a:t>
            </a:r>
          </a:p>
          <a:p>
            <a:pPr marL="342000" indent="-342000" algn="just">
              <a:spcBef>
                <a:spcPts val="0"/>
              </a:spcBef>
              <a:buFontTx/>
              <a:buNone/>
              <a:defRPr/>
            </a:pPr>
            <a:r>
              <a:rPr lang="ru-RU" sz="1400" b="1" u="sng" dirty="0">
                <a:latin typeface="Times New Roman" pitchFamily="18" charset="0"/>
                <a:cs typeface="Times New Roman" pitchFamily="18" charset="0"/>
              </a:rPr>
              <a:t>09.06.2005 – 14.06.2005</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контрольная проверка оперативно-служебной деятельности 3-ОГПС ГУ МЧС России по ЯНАО по вопросам организации службы, подготовки и пожаротушения, технической службы и кадровой работы.</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признать служебную деятельность 3-ОГПС ГУ МЧС России по ЯНАО – «удовлетворительной». </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Главного управления МЧС России по Ямало-Ненецкому автономному округу.</a:t>
            </a:r>
          </a:p>
          <a:p>
            <a:pPr marL="342000" indent="-342000" algn="just">
              <a:spcBef>
                <a:spcPts val="0"/>
              </a:spcBef>
              <a:buFontTx/>
              <a:buNone/>
              <a:defRPr/>
            </a:pPr>
            <a:r>
              <a:rPr lang="ru-RU" sz="1400" b="1" u="sng" dirty="0">
                <a:latin typeface="Times New Roman" pitchFamily="18" charset="0"/>
                <a:cs typeface="Times New Roman" pitchFamily="18" charset="0"/>
              </a:rPr>
              <a:t>29.05.2007-05.06.2007</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инспекторская проверка пожарно-профилактической работы объектовых подразделений 3-ОГПС ГУ МЧС России по ЯНАО в части обеспечения пожарной безопасности (выполнения договорных обязательств).</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признать деятельность 3-ОГПС ГУ МЧС России по ЯНАО по в части обеспечения пожарной безопасности (выполнения договорных обязательств) – «удовлетворительной». </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Главного управления МЧС России по Ямало-Ненецкому автономному округу.</a:t>
            </a:r>
          </a:p>
          <a:p>
            <a:pPr marL="342000" indent="-342000" algn="just">
              <a:spcBef>
                <a:spcPts val="0"/>
              </a:spcBef>
              <a:buFontTx/>
              <a:buNone/>
              <a:defRPr/>
            </a:pPr>
            <a:r>
              <a:rPr lang="ru-RU" sz="1400" b="1" u="sng" dirty="0">
                <a:latin typeface="Times New Roman" pitchFamily="18" charset="0"/>
                <a:cs typeface="Times New Roman" pitchFamily="18" charset="0"/>
              </a:rPr>
              <a:t>29.05.2007-05.06.2007</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инспекторская проверка оперативно-служебной деятельности 3-ОГПС ГУ МЧС России по ЯНАО по вопросам организации службы, пожаротушения, профессиональной подготовки и охраны труда.</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признать деятельность 3-ОГПС ГУ МЧС России по ЯНАО по вопросам организации службы, пожаротушения, профессиональной подготовки и охраны труда – «удовлетворительной». </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Главного управления МЧС России по Ямало-Ненецкому автономному округу.</a:t>
            </a:r>
          </a:p>
          <a:p>
            <a:pPr marL="342000" indent="-342000" algn="just">
              <a:spcBef>
                <a:spcPts val="0"/>
              </a:spcBef>
              <a:buFontTx/>
              <a:buNone/>
              <a:defRPr/>
            </a:pPr>
            <a:endParaRPr lang="ru-RU" sz="1400" dirty="0">
              <a:latin typeface="Times New Roman" pitchFamily="18" charset="0"/>
              <a:cs typeface="Times New Roman" pitchFamily="18" charset="0"/>
            </a:endParaRPr>
          </a:p>
          <a:p>
            <a:pPr algn="just">
              <a:spcBef>
                <a:spcPct val="0"/>
              </a:spcBef>
              <a:buFontTx/>
              <a:buNone/>
              <a:defRPr/>
            </a:pPr>
            <a:endParaRPr lang="ru-RU" altLang="ru-RU"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84343808-4F63-4D9B-A8F9-45A16849A309}"/>
              </a:ext>
            </a:extLst>
          </p:cNvPr>
          <p:cNvSpPr>
            <a:spLocks noGrp="1"/>
          </p:cNvSpPr>
          <p:nvPr>
            <p:ph idx="1"/>
          </p:nvPr>
        </p:nvSpPr>
        <p:spPr>
          <a:xfrm>
            <a:off x="549275" y="539750"/>
            <a:ext cx="5965825" cy="8280400"/>
          </a:xfrm>
        </p:spPr>
        <p:txBody>
          <a:bodyPr/>
          <a:lstStyle/>
          <a:p>
            <a:pPr marL="342000" indent="-342000" algn="just">
              <a:spcBef>
                <a:spcPts val="0"/>
              </a:spcBef>
              <a:buFontTx/>
              <a:buNone/>
              <a:defRPr/>
            </a:pPr>
            <a:r>
              <a:rPr lang="ru-RU" sz="1400" b="1" u="sng" dirty="0">
                <a:latin typeface="Times New Roman" pitchFamily="18" charset="0"/>
                <a:cs typeface="Times New Roman" pitchFamily="18" charset="0"/>
              </a:rPr>
              <a:t>24.06.2008 – 30.06.2008</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контрольная проверка основных направлений оперативно-служебной деятельности 3-ОГПС ГУ МЧС России по ЯНАО.</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признать деятельность 3-ОГПС ГУ МЧС России по ЯНАО по вопросам организации службы, пожаротушения, профессиональной подготовки и охраны труда – «удовлетворительной». </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ГУ «ЦУС ФПС по ЯНАО».</a:t>
            </a:r>
          </a:p>
          <a:p>
            <a:pPr marL="342000" indent="-342000" algn="just">
              <a:spcBef>
                <a:spcPts val="0"/>
              </a:spcBef>
              <a:buFontTx/>
              <a:buNone/>
              <a:defRPr/>
            </a:pPr>
            <a:r>
              <a:rPr lang="ru-RU" sz="1400" b="1" u="sng" dirty="0">
                <a:latin typeface="Times New Roman" pitchFamily="18" charset="0"/>
                <a:cs typeface="Times New Roman" pitchFamily="18" charset="0"/>
              </a:rPr>
              <a:t>12.10.2011 – 17.10.2011</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инспекторская</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проверка организации оперативно-служебной деятельности ГУ «4 ОФПС ГПС по ЯНАО» по вопросам службы, пожаротушения, профессиональной подготовки и охраны труда.</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осуществление оперативно-служебной деятельности ГУ «4 ОФПС ГПС по ЯНАО» по вопросам службы, пожаротушения, профессиональной подготовки и охраны труда признать – «удовлетворительной».</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Главного управления МЧС России по Ямало-Ненецкому автономному округу.</a:t>
            </a:r>
          </a:p>
          <a:p>
            <a:pPr marL="342000" indent="-342000" algn="just">
              <a:spcBef>
                <a:spcPts val="0"/>
              </a:spcBef>
              <a:buFontTx/>
              <a:buNone/>
              <a:defRPr/>
            </a:pPr>
            <a:r>
              <a:rPr lang="ru-RU" sz="1400" b="1" u="sng" dirty="0">
                <a:latin typeface="Times New Roman" pitchFamily="18" charset="0"/>
                <a:cs typeface="Times New Roman" pitchFamily="18" charset="0"/>
              </a:rPr>
              <a:t>25.10.2011 – 03.11.2011</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специальная</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проверка организации оперативно-служебной деятельности ГУ «4 ОФПС ГПС по ЯНАО» (в рамках специальной проверки организации оперативно-служебной деятельности Главного управления МЧС России по Ямало-Ненецкому автономному округу).</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осуществление оперативно-служебной деятельности ГУ «4 ОФПС ГПС по ЯНАО» признать – «удовлетворительной».</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Уральского регионального центра МЧС России.</a:t>
            </a:r>
          </a:p>
          <a:p>
            <a:pPr marL="342000" indent="-342000" algn="just">
              <a:spcBef>
                <a:spcPts val="0"/>
              </a:spcBef>
              <a:buFontTx/>
              <a:buNone/>
              <a:defRPr/>
            </a:pPr>
            <a:r>
              <a:rPr lang="ru-RU" sz="1400" b="1" u="sng" dirty="0">
                <a:latin typeface="Times New Roman" pitchFamily="18" charset="0"/>
                <a:cs typeface="Times New Roman" pitchFamily="18" charset="0"/>
              </a:rPr>
              <a:t>09.11.2012 – 10.11.2012</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итоговая</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проверка организации оперативно-служебной деятельности ФКУ «4 ОФПС ГПС по ЯНАО (договорной)».</a:t>
            </a:r>
          </a:p>
          <a:p>
            <a:pPr marL="342000" indent="-342000" algn="just">
              <a:spcBef>
                <a:spcPts val="0"/>
              </a:spcBef>
              <a:buFontTx/>
              <a:buNone/>
              <a:defRPr/>
            </a:pPr>
            <a:r>
              <a:rPr lang="ru-RU" sz="1400" b="1" dirty="0">
                <a:latin typeface="Times New Roman" pitchFamily="18" charset="0"/>
                <a:cs typeface="Times New Roman" pitchFamily="18" charset="0"/>
              </a:rPr>
              <a:t>Оценка</a:t>
            </a:r>
            <a:r>
              <a:rPr lang="ru-RU" sz="1400" dirty="0">
                <a:latin typeface="Times New Roman" pitchFamily="18" charset="0"/>
                <a:cs typeface="Times New Roman" pitchFamily="18" charset="0"/>
              </a:rPr>
              <a:t> - осуществление оперативно-служебной деятельности ФКУ «4 ОФПС ГПС по ЯНАО (договорной)» признать – «удовлетворительной».</a:t>
            </a:r>
          </a:p>
          <a:p>
            <a:pPr marL="342000" indent="-342000" algn="just">
              <a:spcBef>
                <a:spcPts val="0"/>
              </a:spcBef>
              <a:buFontTx/>
              <a:buNone/>
              <a:defRPr/>
            </a:pPr>
            <a:r>
              <a:rPr lang="ru-RU" sz="1400" dirty="0">
                <a:latin typeface="Times New Roman" pitchFamily="18" charset="0"/>
                <a:cs typeface="Times New Roman" pitchFamily="18" charset="0"/>
              </a:rPr>
              <a:t>Проверка проводилась комиссией Уральского регионального центра МЧС России.</a:t>
            </a:r>
          </a:p>
          <a:p>
            <a:pPr algn="just">
              <a:spcBef>
                <a:spcPts val="0"/>
              </a:spcBef>
              <a:buFontTx/>
              <a:buNone/>
              <a:defRPr/>
            </a:pPr>
            <a:r>
              <a:rPr lang="ru-RU" sz="1400" b="1" u="sng" dirty="0">
                <a:latin typeface="Times New Roman" pitchFamily="18" charset="0"/>
                <a:cs typeface="Times New Roman" pitchFamily="18" charset="0"/>
              </a:rPr>
              <a:t>17.03.2014 – 25.03.2014</a:t>
            </a:r>
            <a:r>
              <a:rPr lang="ru-RU" sz="1400" b="1" dirty="0">
                <a:latin typeface="Times New Roman" pitchFamily="18" charset="0"/>
                <a:cs typeface="Times New Roman" pitchFamily="18" charset="0"/>
              </a:rPr>
              <a:t> – </a:t>
            </a:r>
            <a:r>
              <a:rPr lang="ru-RU" sz="1400" dirty="0">
                <a:latin typeface="Times New Roman" pitchFamily="18" charset="0"/>
                <a:cs typeface="Times New Roman" pitchFamily="18" charset="0"/>
              </a:rPr>
              <a:t>контрольная проверка оперативно-служебной деятельности ФКУ «4 ОФПС ГПС по ЯНАО (договорной)» по вопросам организации служебной деятельности, профессиональной подготовки и охраны труда.</a:t>
            </a:r>
          </a:p>
          <a:p>
            <a:pPr algn="just">
              <a:spcBef>
                <a:spcPts val="0"/>
              </a:spcBef>
              <a:buFontTx/>
              <a:buNone/>
              <a:defRPr/>
            </a:pPr>
            <a:endParaRPr lang="ru-RU" sz="1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a:extLst>
              <a:ext uri="{FF2B5EF4-FFF2-40B4-BE49-F238E27FC236}">
                <a16:creationId xmlns:a16="http://schemas.microsoft.com/office/drawing/2014/main" id="{69AA1691-765D-4412-A69F-7F83A08D6F97}"/>
              </a:ext>
            </a:extLst>
          </p:cNvPr>
          <p:cNvSpPr>
            <a:spLocks noChangeArrowheads="1"/>
          </p:cNvSpPr>
          <p:nvPr/>
        </p:nvSpPr>
        <p:spPr bwMode="auto">
          <a:xfrm>
            <a:off x="549275" y="250825"/>
            <a:ext cx="5976938"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ФКУ «4 ОФПС ГПС по ЯНАО (договорной)» по вопросам организации служебной деятельности, профессиональной подготовки и охраны труда «удовлетворительной» (соответствует предъявляемым требованиям).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r>
              <a:rPr lang="ru-RU" altLang="ru-RU" sz="1400" b="1" u="sng">
                <a:latin typeface="Times New Roman" panose="02020603050405020304" pitchFamily="18" charset="0"/>
                <a:cs typeface="Times New Roman" panose="02020603050405020304" pitchFamily="18" charset="0"/>
              </a:rPr>
              <a:t>05.11.2014 – 08.11.2014</a:t>
            </a:r>
            <a:r>
              <a:rPr lang="ru-RU" altLang="ru-RU" sz="1400" b="1">
                <a:latin typeface="Times New Roman" panose="02020603050405020304" pitchFamily="18" charset="0"/>
                <a:cs typeface="Times New Roman" panose="02020603050405020304" pitchFamily="18" charset="0"/>
              </a:rPr>
              <a:t> – </a:t>
            </a:r>
            <a:r>
              <a:rPr lang="ru-RU" altLang="ru-RU" sz="1400">
                <a:latin typeface="Times New Roman" panose="02020603050405020304" pitchFamily="18" charset="0"/>
                <a:cs typeface="Times New Roman" panose="02020603050405020304" pitchFamily="18" charset="0"/>
              </a:rPr>
              <a:t>итоговая проверка оперативно-служебной деятельности ФКУ «4 ОФПС ГПС по ЯНАО (договорной)» по вопросам организации служебной деятельности, профессиональной подготовки и охраны труда.</a:t>
            </a:r>
          </a:p>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ФКУ «4 ОФПС ГПС по ЯНАО (договорной)» по вопросам организации служебной деятельности, профессиональной подготовки и охраны труда «удовлетворительной» (соответствует предъявляемым требованиям).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r>
              <a:rPr lang="ru-RU" altLang="ru-RU" sz="1400" b="1" u="sng">
                <a:latin typeface="Times New Roman" panose="02020603050405020304" pitchFamily="18" charset="0"/>
                <a:cs typeface="Times New Roman" panose="02020603050405020304" pitchFamily="18" charset="0"/>
              </a:rPr>
              <a:t>09.04.2016 – 15.04.2016</a:t>
            </a:r>
            <a:r>
              <a:rPr lang="ru-RU" altLang="ru-RU" sz="1400" b="1">
                <a:latin typeface="Times New Roman" panose="02020603050405020304" pitchFamily="18" charset="0"/>
                <a:cs typeface="Times New Roman" panose="02020603050405020304" pitchFamily="18" charset="0"/>
              </a:rPr>
              <a:t> – </a:t>
            </a:r>
            <a:r>
              <a:rPr lang="ru-RU" altLang="ru-RU" sz="1400">
                <a:latin typeface="Times New Roman" panose="02020603050405020304" pitchFamily="18" charset="0"/>
                <a:cs typeface="Times New Roman" panose="02020603050405020304" pitchFamily="18" charset="0"/>
              </a:rPr>
              <a:t>итоговая проверка оперативно-служебной деятельности ФКУ «4 ОФПС ГПС по ЯНАО (договорной)» по вопросам организации служебной деятельности, пожаротушения, профессиональной подготовки и охраны труда.</a:t>
            </a:r>
          </a:p>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ФКУ «4 ОФПС ГПС по ЯНАО (договорной)» по вопросам организации служебной деятельности, пожаротушения, профессиональной подготовки и охраны труда «удовлетворительной» (соответствует предъявляемым требованиям).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r>
              <a:rPr lang="ru-RU" altLang="ru-RU" sz="1400" b="1" u="sng">
                <a:latin typeface="Times New Roman" panose="02020603050405020304" pitchFamily="18" charset="0"/>
                <a:cs typeface="Times New Roman" panose="02020603050405020304" pitchFamily="18" charset="0"/>
              </a:rPr>
              <a:t>27.10.2016 – 28.10.2016</a:t>
            </a:r>
            <a:r>
              <a:rPr lang="ru-RU" altLang="ru-RU" sz="1400" b="1">
                <a:latin typeface="Times New Roman" panose="02020603050405020304" pitchFamily="18" charset="0"/>
                <a:cs typeface="Times New Roman" panose="02020603050405020304" pitchFamily="18" charset="0"/>
              </a:rPr>
              <a:t> – </a:t>
            </a:r>
            <a:r>
              <a:rPr lang="ru-RU" altLang="ru-RU" sz="1400">
                <a:latin typeface="Times New Roman" panose="02020603050405020304" pitchFamily="18" charset="0"/>
                <a:cs typeface="Times New Roman" panose="02020603050405020304" pitchFamily="18" charset="0"/>
              </a:rPr>
              <a:t>проверка и оценка деятельности кадровой, воспитательной и психологической работы в ФКУ «4 ОФПС ГПС по ЯНАО (договорной)».</a:t>
            </a:r>
          </a:p>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ФКУ «4 ОФПС ГПС по ЯНАО (договорной)» по вопросам осуществления кадровой, воспитательной и психологической работы - «удовлетворительной».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r>
              <a:rPr lang="ru-RU" altLang="ru-RU" sz="1400" b="1" u="sng">
                <a:latin typeface="Times New Roman" panose="02020603050405020304" pitchFamily="18" charset="0"/>
                <a:cs typeface="Times New Roman" panose="02020603050405020304" pitchFamily="18" charset="0"/>
              </a:rPr>
              <a:t>28.08.2017 – 02.09.2017</a:t>
            </a:r>
            <a:r>
              <a:rPr lang="ru-RU" altLang="ru-RU" sz="1400" b="1">
                <a:latin typeface="Times New Roman" panose="02020603050405020304" pitchFamily="18" charset="0"/>
                <a:cs typeface="Times New Roman" panose="02020603050405020304" pitchFamily="18" charset="0"/>
              </a:rPr>
              <a:t> – </a:t>
            </a:r>
            <a:r>
              <a:rPr lang="ru-RU" altLang="ru-RU" sz="1400">
                <a:latin typeface="Times New Roman" panose="02020603050405020304" pitchFamily="18" charset="0"/>
                <a:cs typeface="Times New Roman" panose="02020603050405020304" pitchFamily="18" charset="0"/>
              </a:rPr>
              <a:t>итоговая проверка оперативно-служебной деятельности ФКУ «4 ОФПС ГПС по ЯНАО (договорной)» по вопросам организации служебной деятельности, пожаротушения, профессиональной подготовки и охраны труда.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a:extLst>
              <a:ext uri="{FF2B5EF4-FFF2-40B4-BE49-F238E27FC236}">
                <a16:creationId xmlns:a16="http://schemas.microsoft.com/office/drawing/2014/main" id="{A928114B-48B2-45AB-B1D4-35E95A807D56}"/>
              </a:ext>
            </a:extLst>
          </p:cNvPr>
          <p:cNvSpPr>
            <a:spLocks noChangeArrowheads="1"/>
          </p:cNvSpPr>
          <p:nvPr/>
        </p:nvSpPr>
        <p:spPr bwMode="auto">
          <a:xfrm>
            <a:off x="549275" y="395288"/>
            <a:ext cx="6034088"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ФКУ «4 ОФПС ГПС по ЯНАО (договорной)» по вопросам организации служебной деятельности, пожаротушения, профессиональной подготовки и охраны труда «удовлетворительной» (соответствует предъявляемым требованиям).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r>
              <a:rPr lang="ru-RU" altLang="ru-RU" sz="1400" b="1" u="sng">
                <a:latin typeface="Times New Roman" panose="02020603050405020304" pitchFamily="18" charset="0"/>
                <a:cs typeface="Times New Roman" panose="02020603050405020304" pitchFamily="18" charset="0"/>
              </a:rPr>
              <a:t>28.02.2018 – 05.03.2018</a:t>
            </a:r>
            <a:r>
              <a:rPr lang="ru-RU" altLang="ru-RU" sz="1400" b="1">
                <a:latin typeface="Times New Roman" panose="02020603050405020304" pitchFamily="18" charset="0"/>
                <a:cs typeface="Times New Roman" panose="02020603050405020304" pitchFamily="18" charset="0"/>
              </a:rPr>
              <a:t> – </a:t>
            </a:r>
            <a:r>
              <a:rPr lang="ru-RU" altLang="ru-RU" sz="1400">
                <a:latin typeface="Times New Roman" panose="02020603050405020304" pitchFamily="18" charset="0"/>
                <a:cs typeface="Times New Roman" panose="02020603050405020304" pitchFamily="18" charset="0"/>
              </a:rPr>
              <a:t>итоговая проверка оперативно-служебной деятельности ФКУ «4 ОФПС ГПС по ЯНАО (договорной)» по вопросам организации служебной деятельности, пожаротушения, профессиональной подготовки и охраны труда.</a:t>
            </a:r>
          </a:p>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ФКУ «4 ОФПС ГПС по ЯНАО (договорной)» по вопросам организации служебной деятельности, пожаротушения, профессиональной подготовки и охраны труда «удовлетворительной» (соответствует предъявляемым требованиям).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r>
              <a:rPr lang="ru-RU" altLang="ru-RU" sz="1400" b="1" u="sng">
                <a:latin typeface="Times New Roman" panose="02020603050405020304" pitchFamily="18" charset="0"/>
                <a:cs typeface="Times New Roman" panose="02020603050405020304" pitchFamily="18" charset="0"/>
              </a:rPr>
              <a:t>16.02.2019 – 20.02.2019</a:t>
            </a:r>
            <a:r>
              <a:rPr lang="ru-RU" altLang="ru-RU" sz="1400" b="1">
                <a:latin typeface="Times New Roman" panose="02020603050405020304" pitchFamily="18" charset="0"/>
                <a:cs typeface="Times New Roman" panose="02020603050405020304" pitchFamily="18" charset="0"/>
              </a:rPr>
              <a:t> – </a:t>
            </a:r>
            <a:r>
              <a:rPr lang="ru-RU" altLang="ru-RU" sz="1400">
                <a:latin typeface="Times New Roman" panose="02020603050405020304" pitchFamily="18" charset="0"/>
                <a:cs typeface="Times New Roman" panose="02020603050405020304" pitchFamily="18" charset="0"/>
              </a:rPr>
              <a:t>итоговая проверка оперативно-служебной деятельности ФГБУ «4 отряд ФПС ГПС по Ямало-Ненецкому автономному округу (договорной)» по вопросам организации служебной деятельности, пожаротушения, профессиональной подготовки и охраны труда.</a:t>
            </a:r>
          </a:p>
          <a:p>
            <a:pPr algn="just">
              <a:spcBef>
                <a:spcPct val="0"/>
              </a:spcBef>
              <a:buFontTx/>
              <a:buNone/>
            </a:pPr>
            <a:r>
              <a:rPr lang="ru-RU" altLang="ru-RU" sz="1400" b="1">
                <a:latin typeface="Times New Roman" panose="02020603050405020304" pitchFamily="18" charset="0"/>
                <a:cs typeface="Times New Roman" panose="02020603050405020304" pitchFamily="18" charset="0"/>
              </a:rPr>
              <a:t>Оценка</a:t>
            </a:r>
            <a:r>
              <a:rPr lang="ru-RU" altLang="ru-RU" sz="1400">
                <a:latin typeface="Times New Roman" panose="02020603050405020304" pitchFamily="18" charset="0"/>
                <a:cs typeface="Times New Roman" panose="02020603050405020304" pitchFamily="18" charset="0"/>
              </a:rPr>
              <a:t> – признать деятельность ФГБУ «4 отряд ФПС ГПС по Ямало-Ненецкому автономному округу (договорной)» по вопросам организации служебной деятельности, пожаротушения, профессиональной подготовки и охраны труда «удовлетворительной» (соответствует предъявляемым требованиям). </a:t>
            </a:r>
          </a:p>
          <a:p>
            <a:pPr algn="just">
              <a:spcBef>
                <a:spcPct val="0"/>
              </a:spcBef>
              <a:buFontTx/>
              <a:buNone/>
            </a:pPr>
            <a:r>
              <a:rPr lang="ru-RU" altLang="ru-RU" sz="1400">
                <a:latin typeface="Times New Roman" panose="02020603050405020304" pitchFamily="18" charset="0"/>
                <a:cs typeface="Times New Roman" panose="02020603050405020304" pitchFamily="18" charset="0"/>
              </a:rPr>
              <a:t>Проверка проводилась комиссией Главного управления МЧС России по Ямало-Ненецкому автономному округу.</a:t>
            </a:r>
          </a:p>
          <a:p>
            <a:pPr algn="just">
              <a:spcBef>
                <a:spcPct val="0"/>
              </a:spcBef>
              <a:buFontTx/>
              <a:buNone/>
            </a:pPr>
            <a:endParaRPr lang="ru-RU" altLang="ru-RU" sz="1400">
              <a:latin typeface="Times New Roman" panose="02020603050405020304" pitchFamily="18" charset="0"/>
              <a:cs typeface="Times New Roman" panose="02020603050405020304" pitchFamily="18" charset="0"/>
            </a:endParaRPr>
          </a:p>
          <a:p>
            <a:pPr algn="just">
              <a:spcBef>
                <a:spcPct val="0"/>
              </a:spcBef>
              <a:buFontTx/>
              <a:buNone/>
            </a:pPr>
            <a:endParaRPr lang="ru-RU" altLang="ru-RU" sz="14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C1336E4-0D9D-4EEA-A2BC-F79BA006F7A6}"/>
              </a:ext>
            </a:extLst>
          </p:cNvPr>
          <p:cNvSpPr>
            <a:spLocks noGrp="1" noChangeArrowheads="1"/>
          </p:cNvSpPr>
          <p:nvPr>
            <p:ph type="title"/>
          </p:nvPr>
        </p:nvSpPr>
        <p:spPr>
          <a:xfrm>
            <a:off x="549275" y="366713"/>
            <a:ext cx="5965825" cy="4926012"/>
          </a:xfrm>
        </p:spPr>
        <p:txBody>
          <a:bodyPr/>
          <a:lstStyle/>
          <a:p>
            <a:pPr>
              <a:defRPr/>
            </a:pPr>
            <a:r>
              <a:rPr lang="ru-RU" sz="2800" b="1" dirty="0">
                <a:solidFill>
                  <a:schemeClr val="accent5">
                    <a:lumMod val="10000"/>
                  </a:schemeClr>
                </a:solidFill>
                <a:latin typeface="Times New Roman" pitchFamily="18" charset="0"/>
                <a:cs typeface="Times New Roman" pitchFamily="18" charset="0"/>
              </a:rPr>
              <a:t>Раздел </a:t>
            </a:r>
            <a:r>
              <a:rPr lang="en-US" sz="2800" b="1" dirty="0">
                <a:solidFill>
                  <a:schemeClr val="accent5">
                    <a:lumMod val="10000"/>
                  </a:schemeClr>
                </a:solidFill>
                <a:latin typeface="Times New Roman" pitchFamily="18" charset="0"/>
                <a:cs typeface="Times New Roman" pitchFamily="18" charset="0"/>
              </a:rPr>
              <a:t>IV</a:t>
            </a:r>
            <a:br>
              <a:rPr lang="en-US"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br>
              <a:rPr lang="en-US" sz="2800" b="1" dirty="0">
                <a:solidFill>
                  <a:schemeClr val="accent5">
                    <a:lumMod val="10000"/>
                  </a:schemeClr>
                </a:solidFill>
                <a:latin typeface="Times New Roman" pitchFamily="18" charset="0"/>
                <a:cs typeface="Times New Roman" pitchFamily="18" charset="0"/>
              </a:rPr>
            </a:br>
            <a:r>
              <a:rPr lang="ru-RU" sz="2800" b="1" dirty="0">
                <a:solidFill>
                  <a:schemeClr val="accent5">
                    <a:lumMod val="10000"/>
                  </a:schemeClr>
                </a:solidFill>
                <a:latin typeface="Times New Roman" pitchFamily="18" charset="0"/>
                <a:cs typeface="Times New Roman" pitchFamily="18" charset="0"/>
              </a:rPr>
              <a:t>Руководители отряда</a:t>
            </a:r>
            <a:endParaRPr lang="ru-RU" sz="2800" dirty="0">
              <a:solidFill>
                <a:schemeClr val="accent5">
                  <a:lumMod val="10000"/>
                </a:schemeClr>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177C6D63-43A9-4493-9B53-4E0D29626CE5}"/>
              </a:ext>
            </a:extLst>
          </p:cNvPr>
          <p:cNvSpPr>
            <a:spLocks noGrp="1" noChangeArrowheads="1"/>
          </p:cNvSpPr>
          <p:nvPr>
            <p:ph type="body" idx="1"/>
          </p:nvPr>
        </p:nvSpPr>
        <p:spPr>
          <a:xfrm>
            <a:off x="296863" y="2554288"/>
            <a:ext cx="2627312" cy="1441450"/>
          </a:xfrm>
        </p:spPr>
        <p:txBody>
          <a:bodyPr/>
          <a:lstStyle/>
          <a:p>
            <a:pPr marL="609600" indent="-609600" algn="just" eaLnBrk="1" hangingPunct="1">
              <a:buFontTx/>
              <a:buNone/>
            </a:pPr>
            <a:endParaRPr lang="ru-RU" altLang="ru-RU">
              <a:latin typeface="Times New Roman" panose="02020603050405020304" pitchFamily="18" charset="0"/>
              <a:cs typeface="Times New Roman" panose="02020603050405020304" pitchFamily="18" charset="0"/>
            </a:endParaRPr>
          </a:p>
          <a:p>
            <a:pPr marL="609600" indent="-609600" algn="ctr" eaLnBrk="1" hangingPunct="1">
              <a:buFontTx/>
              <a:buNone/>
            </a:pPr>
            <a:endParaRPr lang="ru-RU" altLang="ru-RU" sz="4000" b="1">
              <a:latin typeface="Times New Roman" panose="02020603050405020304" pitchFamily="18" charset="0"/>
            </a:endParaRPr>
          </a:p>
        </p:txBody>
      </p:sp>
      <p:sp>
        <p:nvSpPr>
          <p:cNvPr id="22531" name="Rectangle 9">
            <a:extLst>
              <a:ext uri="{FF2B5EF4-FFF2-40B4-BE49-F238E27FC236}">
                <a16:creationId xmlns:a16="http://schemas.microsoft.com/office/drawing/2014/main" id="{177636B1-34DC-4ACA-B451-42925BB9A4FC}"/>
              </a:ext>
            </a:extLst>
          </p:cNvPr>
          <p:cNvSpPr>
            <a:spLocks noChangeArrowheads="1"/>
          </p:cNvSpPr>
          <p:nvPr/>
        </p:nvSpPr>
        <p:spPr bwMode="auto">
          <a:xfrm>
            <a:off x="552450" y="454025"/>
            <a:ext cx="6045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РУКОВОДСТВО  </a:t>
            </a:r>
          </a:p>
          <a:p>
            <a:pPr algn="ctr" eaLnBrk="1" hangingPunct="1">
              <a:spcBef>
                <a:spcPct val="0"/>
              </a:spcBef>
              <a:buFontTx/>
              <a:buNone/>
            </a:pPr>
            <a:r>
              <a:rPr lang="ru-RU" altLang="ru-RU" sz="1800" b="1">
                <a:latin typeface="Times New Roman" panose="02020603050405020304" pitchFamily="18" charset="0"/>
              </a:rPr>
              <a:t>Федерального государственного бюджетного учреждения «4 отряд федеральной противопожарной службы Государственной противопожарной службы по Ямало-Ненецкому автономному округу (договорной)»</a:t>
            </a:r>
          </a:p>
        </p:txBody>
      </p:sp>
      <p:sp>
        <p:nvSpPr>
          <p:cNvPr id="22532" name="Rectangle 11">
            <a:extLst>
              <a:ext uri="{FF2B5EF4-FFF2-40B4-BE49-F238E27FC236}">
                <a16:creationId xmlns:a16="http://schemas.microsoft.com/office/drawing/2014/main" id="{A4D8924F-37DD-4EC6-A062-6A02DB70AF9B}"/>
              </a:ext>
            </a:extLst>
          </p:cNvPr>
          <p:cNvSpPr>
            <a:spLocks noChangeArrowheads="1"/>
          </p:cNvSpPr>
          <p:nvPr/>
        </p:nvSpPr>
        <p:spPr bwMode="auto">
          <a:xfrm>
            <a:off x="3357563" y="3449638"/>
            <a:ext cx="3190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a:latin typeface="Times New Roman" panose="02020603050405020304" pitchFamily="18" charset="0"/>
              </a:rPr>
              <a:t>  </a:t>
            </a:r>
          </a:p>
        </p:txBody>
      </p:sp>
      <p:pic>
        <p:nvPicPr>
          <p:cNvPr id="22533" name="Picture 7">
            <a:extLst>
              <a:ext uri="{FF2B5EF4-FFF2-40B4-BE49-F238E27FC236}">
                <a16:creationId xmlns:a16="http://schemas.microsoft.com/office/drawing/2014/main" id="{75191CB2-9347-4466-B6EC-EBA0D9090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119313"/>
            <a:ext cx="21272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0">
            <a:extLst>
              <a:ext uri="{FF2B5EF4-FFF2-40B4-BE49-F238E27FC236}">
                <a16:creationId xmlns:a16="http://schemas.microsoft.com/office/drawing/2014/main" id="{0EB01738-4277-4B31-B9C4-6F4E41CA3EA8}"/>
              </a:ext>
            </a:extLst>
          </p:cNvPr>
          <p:cNvSpPr>
            <a:spLocks noChangeArrowheads="1"/>
          </p:cNvSpPr>
          <p:nvPr/>
        </p:nvSpPr>
        <p:spPr bwMode="auto">
          <a:xfrm>
            <a:off x="3179763" y="2265363"/>
            <a:ext cx="33496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ОСИПЕНКО </a:t>
            </a:r>
          </a:p>
          <a:p>
            <a:pPr algn="ctr" eaLnBrk="1" hangingPunct="1">
              <a:spcBef>
                <a:spcPct val="0"/>
              </a:spcBef>
              <a:buFontTx/>
              <a:buNone/>
            </a:pPr>
            <a:r>
              <a:rPr lang="ru-RU" altLang="ru-RU" sz="1800" b="1">
                <a:latin typeface="Times New Roman" panose="02020603050405020304" pitchFamily="18" charset="0"/>
              </a:rPr>
              <a:t>Александр Валерьевич</a:t>
            </a:r>
            <a:endParaRPr lang="ru-RU" altLang="ru-RU" sz="1400">
              <a:latin typeface="Times New Roman" panose="02020603050405020304" pitchFamily="18" charset="0"/>
            </a:endParaRPr>
          </a:p>
          <a:p>
            <a:pPr algn="ctr" eaLnBrk="1" hangingPunct="1">
              <a:spcBef>
                <a:spcPct val="0"/>
              </a:spcBef>
              <a:buFontTx/>
              <a:buNone/>
            </a:pPr>
            <a:endParaRPr lang="ru-RU" altLang="ru-RU" sz="1400">
              <a:latin typeface="Times New Roman" panose="02020603050405020304" pitchFamily="18" charset="0"/>
            </a:endParaRPr>
          </a:p>
          <a:p>
            <a:pPr algn="ctr" eaLnBrk="1" hangingPunct="1">
              <a:spcBef>
                <a:spcPct val="0"/>
              </a:spcBef>
              <a:buFontTx/>
              <a:buNone/>
            </a:pPr>
            <a:r>
              <a:rPr lang="ru-RU" altLang="ru-RU" sz="1400">
                <a:latin typeface="Times New Roman" panose="02020603050405020304" pitchFamily="18" charset="0"/>
              </a:rPr>
              <a:t>Начальник отряда </a:t>
            </a:r>
          </a:p>
          <a:p>
            <a:pPr algn="ctr" eaLnBrk="1" hangingPunct="1">
              <a:spcBef>
                <a:spcPct val="0"/>
              </a:spcBef>
              <a:buFontTx/>
              <a:buNone/>
            </a:pPr>
            <a:r>
              <a:rPr lang="ru-RU" altLang="ru-RU" sz="1400">
                <a:latin typeface="Times New Roman" panose="02020603050405020304" pitchFamily="18" charset="0"/>
              </a:rPr>
              <a:t>с  16 ноября 2017 г.</a:t>
            </a:r>
          </a:p>
          <a:p>
            <a:pPr algn="ctr" eaLnBrk="1" hangingPunct="1">
              <a:spcBef>
                <a:spcPct val="0"/>
              </a:spcBef>
              <a:buFontTx/>
              <a:buNone/>
            </a:pPr>
            <a:endParaRPr lang="ru-RU" altLang="ru-RU" sz="1400">
              <a:latin typeface="Times New Roman" panose="02020603050405020304" pitchFamily="18" charset="0"/>
            </a:endParaRPr>
          </a:p>
          <a:p>
            <a:pPr algn="ctr" eaLnBrk="1" hangingPunct="1">
              <a:spcBef>
                <a:spcPct val="0"/>
              </a:spcBef>
              <a:buFontTx/>
              <a:buNone/>
            </a:pPr>
            <a:r>
              <a:rPr lang="ru-RU" altLang="ru-RU" sz="1400">
                <a:latin typeface="Times New Roman" panose="02020603050405020304" pitchFamily="18" charset="0"/>
              </a:rPr>
              <a:t>Назначен приказом Главного управления МЧС России по Ямало-Ненецкому автономному округу </a:t>
            </a:r>
          </a:p>
          <a:p>
            <a:pPr algn="ctr" eaLnBrk="1" hangingPunct="1">
              <a:spcBef>
                <a:spcPct val="0"/>
              </a:spcBef>
              <a:buFontTx/>
              <a:buNone/>
            </a:pPr>
            <a:r>
              <a:rPr lang="ru-RU" altLang="ru-RU" sz="1400">
                <a:latin typeface="Times New Roman" panose="02020603050405020304" pitchFamily="18" charset="0"/>
              </a:rPr>
              <a:t>от 16 ноября 2017 г. № 96-к</a:t>
            </a:r>
          </a:p>
        </p:txBody>
      </p:sp>
      <p:sp>
        <p:nvSpPr>
          <p:cNvPr id="11" name="Объект 2">
            <a:extLst>
              <a:ext uri="{FF2B5EF4-FFF2-40B4-BE49-F238E27FC236}">
                <a16:creationId xmlns:a16="http://schemas.microsoft.com/office/drawing/2014/main" id="{535F31E2-DA38-4BB8-A38C-93E976963982}"/>
              </a:ext>
            </a:extLst>
          </p:cNvPr>
          <p:cNvSpPr txBox="1">
            <a:spLocks/>
          </p:cNvSpPr>
          <p:nvPr/>
        </p:nvSpPr>
        <p:spPr bwMode="auto">
          <a:xfrm>
            <a:off x="565150" y="5181600"/>
            <a:ext cx="609123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ru-RU" sz="1400" kern="0" dirty="0">
                <a:latin typeface="Times New Roman" panose="02020603050405020304" pitchFamily="18" charset="0"/>
                <a:cs typeface="Times New Roman" panose="02020603050405020304" pitchFamily="18" charset="0"/>
              </a:rPr>
              <a:t>     </a:t>
            </a:r>
            <a:r>
              <a:rPr lang="ru-RU" sz="1300" kern="0" dirty="0">
                <a:latin typeface="Times New Roman" panose="02020603050405020304" pitchFamily="18" charset="0"/>
                <a:cs typeface="Times New Roman" panose="02020603050405020304" pitchFamily="18" charset="0"/>
              </a:rPr>
              <a:t>В период службы (трудовой деятельности) награжден следующими видами наград и поощрений:</a:t>
            </a:r>
          </a:p>
          <a:p>
            <a:pPr marL="0" lvl="1" indent="400050" algn="just">
              <a:buFontTx/>
              <a:buNone/>
              <a:tabLst>
                <a:tab pos="439738" algn="l"/>
              </a:tabLst>
              <a:defRPr/>
            </a:pPr>
            <a:r>
              <a:rPr lang="ru-RU" sz="1300" kern="0" dirty="0">
                <a:latin typeface="Times New Roman" panose="02020603050405020304" pitchFamily="18" charset="0"/>
                <a:cs typeface="Times New Roman" panose="02020603050405020304" pitchFamily="18" charset="0"/>
              </a:rPr>
              <a:t>Медаль МЧС России «Маршал Василий Чуйков, приказ МЧС России от 05.09.2012 № 368;</a:t>
            </a:r>
          </a:p>
          <a:p>
            <a:pPr marL="0" lvl="1" indent="400050" algn="just">
              <a:buFontTx/>
              <a:buNone/>
              <a:tabLst>
                <a:tab pos="439738" algn="l"/>
              </a:tabLst>
              <a:defRPr/>
            </a:pPr>
            <a:r>
              <a:rPr lang="ru-RU" sz="1300" kern="0" dirty="0">
                <a:latin typeface="Times New Roman" panose="02020603050405020304" pitchFamily="18" charset="0"/>
                <a:cs typeface="Times New Roman" panose="02020603050405020304" pitchFamily="18" charset="0"/>
              </a:rPr>
              <a:t>Медаль МЧС России </a:t>
            </a:r>
            <a:r>
              <a:rPr lang="en-US" sz="1300" kern="0" dirty="0">
                <a:latin typeface="Times New Roman" panose="02020603050405020304" pitchFamily="18" charset="0"/>
                <a:cs typeface="Times New Roman" panose="02020603050405020304" pitchFamily="18" charset="0"/>
              </a:rPr>
              <a:t>XXV</a:t>
            </a:r>
            <a:r>
              <a:rPr lang="ru-RU" sz="1300" kern="0" dirty="0">
                <a:latin typeface="Times New Roman" panose="02020603050405020304" pitchFamily="18" charset="0"/>
                <a:cs typeface="Times New Roman" panose="02020603050405020304" pitchFamily="18" charset="0"/>
              </a:rPr>
              <a:t> лет МЧС России», приказ МЧС России от 26.10.2015 № 423-к;</a:t>
            </a:r>
          </a:p>
          <a:p>
            <a:pPr marL="0" lvl="1" indent="400050" algn="just">
              <a:buFontTx/>
              <a:buNone/>
              <a:tabLst>
                <a:tab pos="439738" algn="l"/>
              </a:tabLst>
              <a:defRPr/>
            </a:pPr>
            <a:r>
              <a:rPr lang="ru-RU" sz="1300" kern="0" dirty="0">
                <a:latin typeface="Times New Roman" panose="02020603050405020304" pitchFamily="18" charset="0"/>
                <a:cs typeface="Times New Roman" panose="02020603050405020304" pitchFamily="18" charset="0"/>
              </a:rPr>
              <a:t>Нагрудный знак МЧС России «За заслуги», приказ МЧС России от 22.04.2021 № 64-ВН;</a:t>
            </a:r>
          </a:p>
          <a:p>
            <a:pPr marL="0" lvl="1" indent="400050" algn="just">
              <a:buFontTx/>
              <a:buNone/>
              <a:tabLst>
                <a:tab pos="439738" algn="l"/>
              </a:tabLst>
              <a:defRPr/>
            </a:pPr>
            <a:r>
              <a:rPr lang="ru-RU" sz="1300" kern="0" dirty="0">
                <a:latin typeface="Times New Roman" panose="02020603050405020304" pitchFamily="18" charset="0"/>
                <a:cs typeface="Times New Roman" panose="02020603050405020304" pitchFamily="18" charset="0"/>
              </a:rPr>
              <a:t>Фотопортрет занесен на Доску Почета Главного управления МЧС России по Ямало-Ненецкому автономному округу, приказ Главного управления МЧС России по Ямало-Ненецкому автономному округу от 30.01.2015 № 39-п;</a:t>
            </a:r>
          </a:p>
          <a:p>
            <a:pPr marL="0" lvl="1" indent="400050" algn="just">
              <a:buFontTx/>
              <a:buNone/>
              <a:tabLst>
                <a:tab pos="439738" algn="l"/>
              </a:tabLst>
              <a:defRPr/>
            </a:pPr>
            <a:r>
              <a:rPr lang="ru-RU" sz="1300" kern="0" dirty="0">
                <a:latin typeface="Times New Roman" panose="02020603050405020304" pitchFamily="18" charset="0"/>
                <a:cs typeface="Times New Roman" panose="02020603050405020304" pitchFamily="18" charset="0"/>
              </a:rPr>
              <a:t>Благодарность начальника Главного управления МЧС России по Ямало-Ненецкому автономному округу, приказы Главного управления МЧС России от 26.04.2017 № 72-НС, от 13.02.2018 № 15-к;</a:t>
            </a:r>
          </a:p>
          <a:p>
            <a:pPr marL="0" lvl="1" indent="400050" algn="just">
              <a:buFontTx/>
              <a:buNone/>
              <a:tabLst>
                <a:tab pos="439738" algn="l"/>
              </a:tabLst>
              <a:defRPr/>
            </a:pPr>
            <a:r>
              <a:rPr lang="ru-RU" sz="1300" kern="0" dirty="0">
                <a:latin typeface="Times New Roman" panose="02020603050405020304" pitchFamily="18" charset="0"/>
                <a:cs typeface="Times New Roman" panose="02020603050405020304" pitchFamily="18" charset="0"/>
              </a:rPr>
              <a:t>Благодарность Губернатора Ямало-Ненецкого автономного округа, распоряжение Губернатора Ямало-Ненецкого автономного округа от 26.12.2018 № 360-р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a:extLst>
              <a:ext uri="{FF2B5EF4-FFF2-40B4-BE49-F238E27FC236}">
                <a16:creationId xmlns:a16="http://schemas.microsoft.com/office/drawing/2014/main" id="{790645D7-03DB-4A82-B5D2-F6005C50D04D}"/>
              </a:ext>
            </a:extLst>
          </p:cNvPr>
          <p:cNvSpPr>
            <a:spLocks noGrp="1" noChangeArrowheads="1"/>
          </p:cNvSpPr>
          <p:nvPr>
            <p:ph type="body" idx="1"/>
          </p:nvPr>
        </p:nvSpPr>
        <p:spPr>
          <a:xfrm>
            <a:off x="476250" y="323850"/>
            <a:ext cx="5992813" cy="8266113"/>
          </a:xfrm>
        </p:spPr>
        <p:txBody>
          <a:bodyPr/>
          <a:lstStyle/>
          <a:p>
            <a:pPr marL="0" indent="0" algn="ctr">
              <a:lnSpc>
                <a:spcPct val="80000"/>
              </a:lnSpc>
              <a:buFont typeface="Wingdings" pitchFamily="2" charset="2"/>
              <a:buNone/>
              <a:defRPr/>
            </a:pPr>
            <a:endParaRPr lang="ru-RU" b="1" dirty="0">
              <a:solidFill>
                <a:schemeClr val="accent5">
                  <a:lumMod val="10000"/>
                </a:schemeClr>
              </a:solidFill>
              <a:latin typeface="Times New Roman" pitchFamily="18" charset="0"/>
              <a:cs typeface="Times New Roman" pitchFamily="18" charset="0"/>
            </a:endParaRPr>
          </a:p>
          <a:p>
            <a:pPr marL="0" indent="0" algn="ctr">
              <a:lnSpc>
                <a:spcPct val="80000"/>
              </a:lnSpc>
              <a:buFont typeface="Wingdings" pitchFamily="2" charset="2"/>
              <a:buNone/>
              <a:defRPr/>
            </a:pPr>
            <a:r>
              <a:rPr lang="ru-RU" b="1" dirty="0">
                <a:solidFill>
                  <a:schemeClr val="accent5">
                    <a:lumMod val="10000"/>
                  </a:schemeClr>
                </a:solidFill>
                <a:latin typeface="Times New Roman" pitchFamily="18" charset="0"/>
                <a:cs typeface="Times New Roman" pitchFamily="18" charset="0"/>
              </a:rPr>
              <a:t>Раздел </a:t>
            </a:r>
            <a:r>
              <a:rPr lang="en-US" b="1" dirty="0">
                <a:solidFill>
                  <a:schemeClr val="accent5">
                    <a:lumMod val="10000"/>
                  </a:schemeClr>
                </a:solidFill>
                <a:latin typeface="Times New Roman" pitchFamily="18" charset="0"/>
                <a:cs typeface="Times New Roman" pitchFamily="18" charset="0"/>
              </a:rPr>
              <a:t>I</a:t>
            </a:r>
            <a:endParaRPr lang="ru-RU" b="1" dirty="0">
              <a:solidFill>
                <a:schemeClr val="accent5">
                  <a:lumMod val="10000"/>
                </a:schemeClr>
              </a:solidFill>
              <a:latin typeface="Times New Roman" pitchFamily="18" charset="0"/>
              <a:cs typeface="Times New Roman" pitchFamily="18" charset="0"/>
            </a:endParaRPr>
          </a:p>
          <a:p>
            <a:pPr marL="0" indent="0" algn="ctr">
              <a:lnSpc>
                <a:spcPct val="80000"/>
              </a:lnSpc>
              <a:buFont typeface="Wingdings" pitchFamily="2" charset="2"/>
              <a:buNone/>
              <a:defRPr/>
            </a:pPr>
            <a:endParaRPr lang="ru-RU" b="1" dirty="0">
              <a:latin typeface="Times New Roman" pitchFamily="18" charset="0"/>
              <a:cs typeface="Times New Roman" pitchFamily="18" charset="0"/>
            </a:endParaRPr>
          </a:p>
          <a:p>
            <a:pPr marL="0" indent="0" algn="ctr">
              <a:lnSpc>
                <a:spcPct val="80000"/>
              </a:lnSpc>
              <a:buFont typeface="Wingdings" pitchFamily="2" charset="2"/>
              <a:buNone/>
              <a:defRPr/>
            </a:pPr>
            <a:endParaRPr lang="en-US" b="1" dirty="0">
              <a:latin typeface="Times New Roman" pitchFamily="18" charset="0"/>
              <a:cs typeface="Times New Roman" pitchFamily="18" charset="0"/>
            </a:endParaRPr>
          </a:p>
          <a:p>
            <a:pPr marL="0" indent="0" algn="ctr">
              <a:spcBef>
                <a:spcPts val="0"/>
              </a:spcBef>
              <a:buFont typeface="Wingdings" pitchFamily="2" charset="2"/>
              <a:buNone/>
              <a:defRPr/>
            </a:pPr>
            <a:endParaRPr lang="en-US" b="1" dirty="0">
              <a:solidFill>
                <a:schemeClr val="accent5">
                  <a:lumMod val="10000"/>
                </a:schemeClr>
              </a:solidFill>
              <a:latin typeface="Times New Roman" pitchFamily="18" charset="0"/>
              <a:cs typeface="Times New Roman" pitchFamily="18" charset="0"/>
            </a:endParaRPr>
          </a:p>
          <a:p>
            <a:pPr marL="0" indent="0" algn="ctr">
              <a:spcBef>
                <a:spcPts val="0"/>
              </a:spcBef>
              <a:buFont typeface="Wingdings" pitchFamily="2" charset="2"/>
              <a:buNone/>
              <a:defRPr/>
            </a:pPr>
            <a:r>
              <a:rPr lang="ru-RU" sz="2800" b="1" dirty="0">
                <a:solidFill>
                  <a:schemeClr val="accent5">
                    <a:lumMod val="10000"/>
                  </a:schemeClr>
                </a:solidFill>
                <a:latin typeface="Times New Roman" pitchFamily="18" charset="0"/>
                <a:cs typeface="Times New Roman" pitchFamily="18" charset="0"/>
              </a:rPr>
              <a:t>История создания и развития федерального государственного бюджетного учреждения </a:t>
            </a:r>
          </a:p>
          <a:p>
            <a:pPr marL="0" indent="0" algn="ctr">
              <a:spcBef>
                <a:spcPts val="0"/>
              </a:spcBef>
              <a:buFont typeface="Wingdings" pitchFamily="2" charset="2"/>
              <a:buNone/>
              <a:defRPr/>
            </a:pPr>
            <a:r>
              <a:rPr lang="ru-RU" sz="2800" b="1" dirty="0">
                <a:solidFill>
                  <a:schemeClr val="accent5">
                    <a:lumMod val="10000"/>
                  </a:schemeClr>
                </a:solidFill>
                <a:latin typeface="Times New Roman" pitchFamily="18" charset="0"/>
                <a:cs typeface="Times New Roman" pitchFamily="18" charset="0"/>
              </a:rPr>
              <a:t>«4 отряд федеральной противопожарной службы Государственной противопожарной службы по Ямало-Ненецкому автономному округу (договорной)» </a:t>
            </a:r>
          </a:p>
        </p:txBody>
      </p:sp>
      <p:sp>
        <p:nvSpPr>
          <p:cNvPr id="5123" name="Rectangle 25">
            <a:extLst>
              <a:ext uri="{FF2B5EF4-FFF2-40B4-BE49-F238E27FC236}">
                <a16:creationId xmlns:a16="http://schemas.microsoft.com/office/drawing/2014/main" id="{73BC2610-7D71-42DB-9FF6-3FD334C206F9}"/>
              </a:ext>
            </a:extLst>
          </p:cNvPr>
          <p:cNvSpPr>
            <a:spLocks noChangeArrowheads="1"/>
          </p:cNvSpPr>
          <p:nvPr/>
        </p:nvSpPr>
        <p:spPr bwMode="auto">
          <a:xfrm>
            <a:off x="476250" y="250825"/>
            <a:ext cx="6102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b="1">
                <a:solidFill>
                  <a:srgbClr val="FF0000"/>
                </a:solidFill>
                <a:latin typeface="Times New Roman" panose="02020603050405020304" pitchFamily="18" charset="0"/>
              </a:rPr>
              <a:t>          </a:t>
            </a:r>
            <a:endParaRPr lang="ru-RU" altLang="ru-RU" sz="1400" b="1" i="1">
              <a:solidFill>
                <a:srgbClr val="FF0000"/>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a:extLst>
              <a:ext uri="{FF2B5EF4-FFF2-40B4-BE49-F238E27FC236}">
                <a16:creationId xmlns:a16="http://schemas.microsoft.com/office/drawing/2014/main" id="{F0A44F27-BD8A-4F67-B137-172DA0F85E6E}"/>
              </a:ext>
            </a:extLst>
          </p:cNvPr>
          <p:cNvSpPr>
            <a:spLocks noChangeArrowheads="1"/>
          </p:cNvSpPr>
          <p:nvPr/>
        </p:nvSpPr>
        <p:spPr bwMode="auto">
          <a:xfrm>
            <a:off x="549275" y="344488"/>
            <a:ext cx="57356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ru-RU" altLang="ru-RU" sz="1400" dirty="0">
                <a:latin typeface="Times New Roman" panose="02020603050405020304" pitchFamily="18" charset="0"/>
              </a:rPr>
              <a:t>      </a:t>
            </a:r>
            <a:r>
              <a:rPr lang="ru-RU" altLang="ru-RU" sz="1600" b="1" dirty="0">
                <a:latin typeface="Times New Roman" panose="02020603050405020304" pitchFamily="18" charset="0"/>
              </a:rPr>
              <a:t>В предшествующий период отряд возглавляли: </a:t>
            </a:r>
          </a:p>
          <a:p>
            <a:pPr algn="just" eaLnBrk="1" hangingPunct="1">
              <a:spcBef>
                <a:spcPct val="0"/>
              </a:spcBef>
              <a:buFontTx/>
              <a:buNone/>
              <a:defRPr/>
            </a:pPr>
            <a:endParaRPr lang="ru-RU" altLang="ru-RU" sz="1400" dirty="0">
              <a:latin typeface="Times New Roman" panose="02020603050405020304" pitchFamily="18" charset="0"/>
            </a:endParaRPr>
          </a:p>
          <a:p>
            <a:pPr marL="285750" indent="-285750" algn="just" eaLnBrk="1" hangingPunct="1">
              <a:spcBef>
                <a:spcPct val="0"/>
              </a:spcBef>
              <a:defRPr/>
            </a:pPr>
            <a:r>
              <a:rPr lang="ru-RU" altLang="ru-RU" sz="1400" dirty="0">
                <a:latin typeface="Times New Roman" panose="02020603050405020304" pitchFamily="18" charset="0"/>
              </a:rPr>
              <a:t>Закиев Маргуф Закиевич (1978-1980)</a:t>
            </a:r>
          </a:p>
          <a:p>
            <a:pPr marL="285750" indent="-285750" algn="just" eaLnBrk="1" hangingPunct="1">
              <a:spcBef>
                <a:spcPct val="0"/>
              </a:spcBef>
              <a:defRPr/>
            </a:pPr>
            <a:r>
              <a:rPr lang="ru-RU" altLang="ru-RU" sz="1400" dirty="0">
                <a:latin typeface="Times New Roman" panose="02020603050405020304" pitchFamily="18" charset="0"/>
              </a:rPr>
              <a:t>Соболев Альвин Борисович (1981-1983)</a:t>
            </a:r>
          </a:p>
          <a:p>
            <a:pPr marL="285750" indent="-285750" algn="just" eaLnBrk="1" hangingPunct="1">
              <a:spcBef>
                <a:spcPct val="0"/>
              </a:spcBef>
              <a:defRPr/>
            </a:pPr>
            <a:r>
              <a:rPr lang="ru-RU" altLang="ru-RU" sz="1400" dirty="0">
                <a:latin typeface="Times New Roman" panose="02020603050405020304" pitchFamily="18" charset="0"/>
              </a:rPr>
              <a:t>Чередников Виталий Васильевич (1984-1985)</a:t>
            </a:r>
          </a:p>
          <a:p>
            <a:pPr marL="285750" indent="-285750" algn="just" eaLnBrk="1" hangingPunct="1">
              <a:spcBef>
                <a:spcPct val="0"/>
              </a:spcBef>
              <a:defRPr/>
            </a:pPr>
            <a:r>
              <a:rPr lang="ru-RU" altLang="ru-RU" sz="1400" dirty="0">
                <a:latin typeface="Times New Roman" panose="02020603050405020304" pitchFamily="18" charset="0"/>
              </a:rPr>
              <a:t>Юринов Виталий Алексеевич (1986-1989)</a:t>
            </a:r>
          </a:p>
          <a:p>
            <a:pPr marL="285750" indent="-285750" algn="just" eaLnBrk="1" hangingPunct="1">
              <a:spcBef>
                <a:spcPct val="0"/>
              </a:spcBef>
              <a:defRPr/>
            </a:pPr>
            <a:r>
              <a:rPr lang="ru-RU" altLang="ru-RU" sz="1400" dirty="0">
                <a:latin typeface="Times New Roman" panose="02020603050405020304" pitchFamily="18" charset="0"/>
              </a:rPr>
              <a:t>Кручков Владимир Яковлевич (1990-1992)</a:t>
            </a:r>
          </a:p>
          <a:p>
            <a:pPr marL="285750" indent="-285750" algn="just" eaLnBrk="1" hangingPunct="1">
              <a:spcBef>
                <a:spcPct val="0"/>
              </a:spcBef>
              <a:defRPr/>
            </a:pPr>
            <a:r>
              <a:rPr lang="ru-RU" altLang="ru-RU" sz="1400" dirty="0">
                <a:latin typeface="Times New Roman" panose="02020603050405020304" pitchFamily="18" charset="0"/>
              </a:rPr>
              <a:t>Ткаченко Борис Федорович (1993-1994)</a:t>
            </a:r>
          </a:p>
          <a:p>
            <a:pPr marL="285750" indent="-285750" algn="just" eaLnBrk="1" hangingPunct="1">
              <a:spcBef>
                <a:spcPct val="0"/>
              </a:spcBef>
              <a:defRPr/>
            </a:pPr>
            <a:r>
              <a:rPr lang="ru-RU" altLang="ru-RU" sz="1400" dirty="0">
                <a:latin typeface="Times New Roman" panose="02020603050405020304" pitchFamily="18" charset="0"/>
              </a:rPr>
              <a:t>Сабадаш Владимир Николаевич (1995-1998)</a:t>
            </a:r>
          </a:p>
          <a:p>
            <a:pPr marL="285750" indent="-285750" algn="just" eaLnBrk="1" hangingPunct="1">
              <a:spcBef>
                <a:spcPct val="0"/>
              </a:spcBef>
              <a:defRPr/>
            </a:pPr>
            <a:r>
              <a:rPr lang="ru-RU" altLang="ru-RU" sz="1400" dirty="0">
                <a:latin typeface="Times New Roman" panose="02020603050405020304" pitchFamily="18" charset="0"/>
              </a:rPr>
              <a:t>Просяник Николай Григорьевич (1998-2002)</a:t>
            </a:r>
          </a:p>
          <a:p>
            <a:pPr marL="285750" indent="-285750" algn="just" eaLnBrk="1" hangingPunct="1">
              <a:spcBef>
                <a:spcPct val="0"/>
              </a:spcBef>
              <a:defRPr/>
            </a:pPr>
            <a:r>
              <a:rPr lang="ru-RU" altLang="ru-RU" sz="1400" dirty="0">
                <a:latin typeface="Times New Roman" panose="02020603050405020304" pitchFamily="18" charset="0"/>
              </a:rPr>
              <a:t>Бакалейко Владимир Иванович (2003-2011)</a:t>
            </a:r>
          </a:p>
          <a:p>
            <a:pPr marL="285750" indent="-285750" algn="just" eaLnBrk="1" hangingPunct="1">
              <a:spcBef>
                <a:spcPct val="0"/>
              </a:spcBef>
              <a:defRPr/>
            </a:pPr>
            <a:r>
              <a:rPr lang="ru-RU" altLang="ru-RU" sz="1400" dirty="0">
                <a:latin typeface="Times New Roman" panose="02020603050405020304" pitchFamily="18" charset="0"/>
              </a:rPr>
              <a:t>Плотников Владимир Иванович (2011-2013)</a:t>
            </a:r>
          </a:p>
          <a:p>
            <a:pPr marL="285750" indent="-285750" algn="just" eaLnBrk="1" hangingPunct="1">
              <a:spcBef>
                <a:spcPct val="0"/>
              </a:spcBef>
              <a:defRPr/>
            </a:pPr>
            <a:r>
              <a:rPr lang="ru-RU" altLang="ru-RU" sz="1400" dirty="0">
                <a:latin typeface="Times New Roman" panose="02020603050405020304" pitchFamily="18" charset="0"/>
              </a:rPr>
              <a:t>Мелихов Евгений Михайлович (2013-2017)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9CCB7E-2E11-454C-A2C0-F91090648E5F}"/>
              </a:ext>
            </a:extLst>
          </p:cNvPr>
          <p:cNvSpPr>
            <a:spLocks noGrp="1" noChangeArrowheads="1"/>
          </p:cNvSpPr>
          <p:nvPr>
            <p:ph type="title"/>
          </p:nvPr>
        </p:nvSpPr>
        <p:spPr>
          <a:xfrm>
            <a:off x="342900" y="3995738"/>
            <a:ext cx="6172200" cy="1524000"/>
          </a:xfrm>
        </p:spPr>
        <p:txBody>
          <a:bodyPr/>
          <a:lstStyle/>
          <a:p>
            <a:pPr eaLnBrk="1" hangingPunct="1"/>
            <a:br>
              <a:rPr lang="ru-RU" altLang="ru-RU" sz="2800">
                <a:solidFill>
                  <a:schemeClr val="bg1"/>
                </a:solidFill>
              </a:rPr>
            </a:br>
            <a:endParaRPr lang="ru-RU" altLang="ru-RU" sz="2800">
              <a:solidFill>
                <a:schemeClr val="bg1"/>
              </a:solidFill>
            </a:endParaRPr>
          </a:p>
        </p:txBody>
      </p:sp>
      <p:sp>
        <p:nvSpPr>
          <p:cNvPr id="24579" name="Rectangle 3">
            <a:extLst>
              <a:ext uri="{FF2B5EF4-FFF2-40B4-BE49-F238E27FC236}">
                <a16:creationId xmlns:a16="http://schemas.microsoft.com/office/drawing/2014/main" id="{EF1CC491-8A9F-4EA1-961B-5B8DCB7C10F4}"/>
              </a:ext>
            </a:extLst>
          </p:cNvPr>
          <p:cNvSpPr>
            <a:spLocks noChangeArrowheads="1"/>
          </p:cNvSpPr>
          <p:nvPr/>
        </p:nvSpPr>
        <p:spPr bwMode="auto">
          <a:xfrm>
            <a:off x="0" y="17573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443396" name="Group 4">
            <a:extLst>
              <a:ext uri="{FF2B5EF4-FFF2-40B4-BE49-F238E27FC236}">
                <a16:creationId xmlns:a16="http://schemas.microsoft.com/office/drawing/2014/main" id="{266E1F8D-E2B4-465E-85DD-44BD9EA0C768}"/>
              </a:ext>
            </a:extLst>
          </p:cNvPr>
          <p:cNvGraphicFramePr>
            <a:graphicFrameLocks noGrp="1"/>
          </p:cNvGraphicFramePr>
          <p:nvPr/>
        </p:nvGraphicFramePr>
        <p:xfrm>
          <a:off x="0" y="1757363"/>
          <a:ext cx="207963" cy="4410075"/>
        </p:xfrm>
        <a:graphic>
          <a:graphicData uri="http://schemas.openxmlformats.org/drawingml/2006/table">
            <a:tbl>
              <a:tblPr/>
              <a:tblGrid>
                <a:gridCol w="207964">
                  <a:extLst>
                    <a:ext uri="{9D8B030D-6E8A-4147-A177-3AD203B41FA5}">
                      <a16:colId xmlns:a16="http://schemas.microsoft.com/office/drawing/2014/main" val="20000"/>
                    </a:ext>
                  </a:extLst>
                </a:gridCol>
              </a:tblGrid>
              <a:tr h="441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282" marR="91282"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4582" name="Rectangle 10">
            <a:extLst>
              <a:ext uri="{FF2B5EF4-FFF2-40B4-BE49-F238E27FC236}">
                <a16:creationId xmlns:a16="http://schemas.microsoft.com/office/drawing/2014/main" id="{73D6C866-7E34-4287-8DA1-C2DA67BA39DC}"/>
              </a:ext>
            </a:extLst>
          </p:cNvPr>
          <p:cNvSpPr>
            <a:spLocks noChangeArrowheads="1"/>
          </p:cNvSpPr>
          <p:nvPr/>
        </p:nvSpPr>
        <p:spPr bwMode="auto">
          <a:xfrm>
            <a:off x="-23813" y="6316663"/>
            <a:ext cx="18415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ru-RU" altLang="ru-RU" sz="1800"/>
            </a:br>
            <a:endParaRPr lang="ru-RU" altLang="ru-RU" sz="1800"/>
          </a:p>
          <a:p>
            <a:pPr>
              <a:spcBef>
                <a:spcPct val="0"/>
              </a:spcBef>
              <a:buFontTx/>
              <a:buNone/>
            </a:pPr>
            <a:endParaRPr lang="ru-RU" altLang="ru-RU" sz="1800"/>
          </a:p>
        </p:txBody>
      </p:sp>
      <p:sp>
        <p:nvSpPr>
          <p:cNvPr id="24583" name="Rectangle 14">
            <a:extLst>
              <a:ext uri="{FF2B5EF4-FFF2-40B4-BE49-F238E27FC236}">
                <a16:creationId xmlns:a16="http://schemas.microsoft.com/office/drawing/2014/main" id="{9DA63FF1-1C65-426F-A0F0-91D7AC3C89B9}"/>
              </a:ext>
            </a:extLst>
          </p:cNvPr>
          <p:cNvSpPr>
            <a:spLocks noChangeArrowheads="1"/>
          </p:cNvSpPr>
          <p:nvPr/>
        </p:nvSpPr>
        <p:spPr bwMode="auto">
          <a:xfrm>
            <a:off x="3500438" y="922338"/>
            <a:ext cx="28082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СЕРГЕЕВ </a:t>
            </a:r>
          </a:p>
          <a:p>
            <a:pPr algn="ctr" eaLnBrk="1" hangingPunct="1">
              <a:spcBef>
                <a:spcPct val="0"/>
              </a:spcBef>
              <a:buFontTx/>
              <a:buNone/>
            </a:pPr>
            <a:r>
              <a:rPr lang="ru-RU" altLang="ru-RU" sz="1800" b="1">
                <a:latin typeface="Times New Roman" panose="02020603050405020304" pitchFamily="18" charset="0"/>
              </a:rPr>
              <a:t>Сергей Александрович</a:t>
            </a:r>
            <a:r>
              <a:rPr lang="ru-RU" altLang="ru-RU" sz="1400">
                <a:latin typeface="Times New Roman" panose="02020603050405020304" pitchFamily="18" charset="0"/>
              </a:rPr>
              <a:t> </a:t>
            </a:r>
          </a:p>
          <a:p>
            <a:pPr algn="ctr" eaLnBrk="1" hangingPunct="1">
              <a:spcBef>
                <a:spcPct val="0"/>
              </a:spcBef>
              <a:buFontTx/>
              <a:buNone/>
            </a:pPr>
            <a:endParaRPr lang="ru-RU" altLang="ru-RU" sz="1400">
              <a:latin typeface="Times New Roman" panose="02020603050405020304" pitchFamily="18" charset="0"/>
            </a:endParaRPr>
          </a:p>
          <a:p>
            <a:pPr algn="ctr" eaLnBrk="1" hangingPunct="1">
              <a:spcBef>
                <a:spcPct val="0"/>
              </a:spcBef>
              <a:buFontTx/>
              <a:buNone/>
            </a:pPr>
            <a:r>
              <a:rPr lang="ru-RU" altLang="ru-RU" sz="1400">
                <a:latin typeface="Times New Roman" panose="02020603050405020304" pitchFamily="18" charset="0"/>
              </a:rPr>
              <a:t>Заместитель начальника отряда</a:t>
            </a:r>
          </a:p>
          <a:p>
            <a:pPr algn="ctr" eaLnBrk="1" hangingPunct="1">
              <a:spcBef>
                <a:spcPct val="0"/>
              </a:spcBef>
              <a:buFontTx/>
              <a:buNone/>
            </a:pPr>
            <a:r>
              <a:rPr lang="ru-RU" altLang="ru-RU" sz="1400">
                <a:latin typeface="Times New Roman" panose="02020603050405020304" pitchFamily="18" charset="0"/>
              </a:rPr>
              <a:t>с 17 апреля 2014 г. </a:t>
            </a:r>
          </a:p>
          <a:p>
            <a:pPr algn="ctr" eaLnBrk="1" hangingPunct="1">
              <a:spcBef>
                <a:spcPct val="0"/>
              </a:spcBef>
              <a:buFontTx/>
              <a:buNone/>
            </a:pPr>
            <a:endParaRPr lang="ru-RU" altLang="ru-RU" sz="1400">
              <a:latin typeface="Times New Roman" panose="02020603050405020304" pitchFamily="18" charset="0"/>
            </a:endParaRPr>
          </a:p>
          <a:p>
            <a:pPr algn="ctr" eaLnBrk="1" hangingPunct="1">
              <a:spcBef>
                <a:spcPct val="0"/>
              </a:spcBef>
              <a:buFontTx/>
              <a:buNone/>
            </a:pPr>
            <a:r>
              <a:rPr lang="ru-RU" altLang="ru-RU" sz="1400">
                <a:latin typeface="Times New Roman" panose="02020603050405020304" pitchFamily="18" charset="0"/>
              </a:rPr>
              <a:t>Назначен приказом ФКУ «4 ОФПС ГПС по ЯНАО (договорной)» от 18 апреля 2014 г. № 210-к</a:t>
            </a:r>
          </a:p>
        </p:txBody>
      </p:sp>
      <p:pic>
        <p:nvPicPr>
          <p:cNvPr id="24584" name="Picture 19" descr="Сергеев С">
            <a:extLst>
              <a:ext uri="{FF2B5EF4-FFF2-40B4-BE49-F238E27FC236}">
                <a16:creationId xmlns:a16="http://schemas.microsoft.com/office/drawing/2014/main" id="{63593695-E7BC-4232-AA48-71DC52800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723900"/>
            <a:ext cx="22606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Объект 2">
            <a:extLst>
              <a:ext uri="{FF2B5EF4-FFF2-40B4-BE49-F238E27FC236}">
                <a16:creationId xmlns:a16="http://schemas.microsoft.com/office/drawing/2014/main" id="{F906156A-E51D-4D88-A375-0A7743AB0D1C}"/>
              </a:ext>
            </a:extLst>
          </p:cNvPr>
          <p:cNvSpPr>
            <a:spLocks noGrp="1"/>
          </p:cNvSpPr>
          <p:nvPr>
            <p:ph idx="1"/>
          </p:nvPr>
        </p:nvSpPr>
        <p:spPr>
          <a:xfrm>
            <a:off x="549275" y="4211638"/>
            <a:ext cx="6037263" cy="2870200"/>
          </a:xfrm>
        </p:spPr>
        <p:txBody>
          <a:bodyPr/>
          <a:lstStyle/>
          <a:p>
            <a:pPr marL="0" indent="271463">
              <a:buFontTx/>
              <a:buNone/>
            </a:pPr>
            <a:r>
              <a:rPr lang="ru-RU" altLang="ru-RU" sz="1400">
                <a:latin typeface="Times New Roman" panose="02020603050405020304" pitchFamily="18" charset="0"/>
                <a:cs typeface="Times New Roman" panose="02020603050405020304" pitchFamily="18" charset="0"/>
              </a:rPr>
              <a:t>В период службы (трудовой деятельности) награждался следующими видами наград и поощрений:</a:t>
            </a:r>
          </a:p>
          <a:p>
            <a:pPr marL="0" indent="271463">
              <a:buFontTx/>
              <a:buNone/>
            </a:pPr>
            <a:r>
              <a:rPr lang="ru-RU" altLang="ru-RU" sz="1400">
                <a:latin typeface="Times New Roman" panose="02020603050405020304" pitchFamily="18" charset="0"/>
                <a:cs typeface="Times New Roman" panose="02020603050405020304" pitchFamily="18" charset="0"/>
              </a:rPr>
              <a:t>Медаль МЧС России «</a:t>
            </a:r>
            <a:r>
              <a:rPr lang="en-US" altLang="ru-RU" sz="1400">
                <a:latin typeface="Times New Roman" panose="02020603050405020304" pitchFamily="18" charset="0"/>
                <a:cs typeface="Times New Roman" panose="02020603050405020304" pitchFamily="18" charset="0"/>
              </a:rPr>
              <a:t>XXV</a:t>
            </a:r>
            <a:r>
              <a:rPr lang="ru-RU" altLang="ru-RU" sz="1400">
                <a:latin typeface="Times New Roman" panose="02020603050405020304" pitchFamily="18" charset="0"/>
                <a:cs typeface="Times New Roman" panose="02020603050405020304" pitchFamily="18" charset="0"/>
              </a:rPr>
              <a:t> лет МЧС России», приказ МЧС России от 26.10.2015 № 423-к;</a:t>
            </a:r>
          </a:p>
          <a:p>
            <a:pPr marL="0" indent="271463">
              <a:buFontTx/>
              <a:buNone/>
            </a:pPr>
            <a:r>
              <a:rPr lang="ru-RU" altLang="ru-RU" sz="1400">
                <a:latin typeface="Times New Roman" panose="02020603050405020304" pitchFamily="18" charset="0"/>
                <a:cs typeface="Times New Roman" panose="02020603050405020304" pitchFamily="18" charset="0"/>
              </a:rPr>
              <a:t>Медаль МЧС России «85 лет Гражданской обороне», приказ МЧС России от 25.09.2017 № 289-к;</a:t>
            </a:r>
          </a:p>
          <a:p>
            <a:pPr marL="0" indent="271463">
              <a:buFontTx/>
              <a:buNone/>
            </a:pPr>
            <a:r>
              <a:rPr lang="ru-RU" altLang="ru-RU" sz="1400">
                <a:latin typeface="Times New Roman" panose="02020603050405020304" pitchFamily="18" charset="0"/>
                <a:cs typeface="Times New Roman" panose="02020603050405020304" pitchFamily="18" charset="0"/>
              </a:rPr>
              <a:t>Медаль МЧС России «За пропаганду спасательного дела», приказ МЧС России от 10.12.2021 № 290-ВН.</a:t>
            </a:r>
          </a:p>
        </p:txBody>
      </p:sp>
    </p:spTree>
  </p:cSld>
  <p:clrMapOvr>
    <a:masterClrMapping/>
  </p:clrMapOvr>
  <p:transition advClick="0"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4">
            <a:extLst>
              <a:ext uri="{FF2B5EF4-FFF2-40B4-BE49-F238E27FC236}">
                <a16:creationId xmlns:a16="http://schemas.microsoft.com/office/drawing/2014/main" id="{F240D7F6-3FBD-43FD-A03F-BD02AF8EC8D0}"/>
              </a:ext>
            </a:extLst>
          </p:cNvPr>
          <p:cNvSpPr>
            <a:spLocks noChangeArrowheads="1"/>
          </p:cNvSpPr>
          <p:nvPr/>
        </p:nvSpPr>
        <p:spPr bwMode="auto">
          <a:xfrm>
            <a:off x="620713" y="638175"/>
            <a:ext cx="6049962" cy="76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eaLnBrk="1" hangingPunct="1">
              <a:spcBef>
                <a:spcPct val="0"/>
              </a:spcBef>
              <a:buFontTx/>
              <a:buNone/>
              <a:defRPr/>
            </a:pPr>
            <a:r>
              <a:rPr lang="ru-RU" altLang="ru-RU" sz="2000" b="1" dirty="0">
                <a:latin typeface="Times New Roman" panose="02020603050405020304" pitchFamily="18" charset="0"/>
              </a:rPr>
              <a:t>В структуру аппарата управления входят отделения и службы:</a:t>
            </a:r>
          </a:p>
          <a:p>
            <a:pPr indent="0" algn="just" eaLnBrk="1" hangingPunct="1">
              <a:spcBef>
                <a:spcPct val="0"/>
              </a:spcBef>
              <a:buFontTx/>
              <a:buNone/>
              <a:defRPr/>
            </a:pPr>
            <a:endParaRPr lang="ru-RU" altLang="ru-RU" sz="1800" b="1" dirty="0">
              <a:latin typeface="Times New Roman" panose="02020603050405020304" pitchFamily="18" charset="0"/>
            </a:endParaRPr>
          </a:p>
          <a:p>
            <a:pPr algn="just" eaLnBrk="1" hangingPunct="1">
              <a:spcBef>
                <a:spcPct val="0"/>
              </a:spcBef>
              <a:defRPr/>
            </a:pPr>
            <a:r>
              <a:rPr lang="ru-RU" altLang="ru-RU" sz="1800" b="1" dirty="0">
                <a:latin typeface="Times New Roman" panose="02020603050405020304" pitchFamily="18" charset="0"/>
              </a:rPr>
              <a:t>Отделение организации службы, подготовки и пожаротушения</a:t>
            </a:r>
          </a:p>
          <a:p>
            <a:pPr algn="just" eaLnBrk="1" hangingPunct="1">
              <a:spcBef>
                <a:spcPct val="0"/>
              </a:spcBef>
              <a:buFontTx/>
              <a:buNone/>
              <a:defRPr/>
            </a:pPr>
            <a:r>
              <a:rPr lang="ru-RU" altLang="ru-RU" sz="1400" dirty="0">
                <a:latin typeface="Times New Roman" panose="02020603050405020304" pitchFamily="18" charset="0"/>
              </a:rPr>
              <a:t>Отделение организации службы, подготовки и пожаротушения (ООСП и ПТ) организует и проводит занятия в системе служебной профессиональной подготовки с личным составом пожарных частей, спортивные мероприятия, занятия по физической подготовке. Обеспечивает подготовку, планирование и проведение мероприятий в рамках антитеррористической деятельности, гражданской обороны</a:t>
            </a:r>
          </a:p>
          <a:p>
            <a:pPr algn="just" eaLnBrk="1" hangingPunct="1">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algn="just" eaLnBrk="1" hangingPunct="1">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algn="just" eaLnBrk="1" hangingPunct="1">
              <a:spcBef>
                <a:spcPct val="0"/>
              </a:spcBef>
              <a:defRPr/>
            </a:pPr>
            <a:r>
              <a:rPr lang="ru-RU" altLang="ru-RU" sz="1800" b="1" dirty="0">
                <a:latin typeface="Times New Roman" panose="02020603050405020304" pitchFamily="18" charset="0"/>
              </a:rPr>
              <a:t>Отделение профилактики пожаров</a:t>
            </a:r>
          </a:p>
          <a:p>
            <a:pPr algn="just" eaLnBrk="1" hangingPunct="1">
              <a:spcBef>
                <a:spcPct val="0"/>
              </a:spcBef>
              <a:buFontTx/>
              <a:buNone/>
              <a:defRPr/>
            </a:pPr>
            <a:r>
              <a:rPr lang="ru-RU" altLang="ru-RU" sz="1400" dirty="0">
                <a:latin typeface="Times New Roman" panose="02020603050405020304" pitchFamily="18" charset="0"/>
              </a:rPr>
              <a:t>Отделение профилактики пожаров (ОПП) выполняет задачи по организации и контролю проведения пожарно-профилактической работы на объектах, охраняемых по договорам, организует противопожарную пропаганду среди населения и на охраняемых объектах.</a:t>
            </a:r>
          </a:p>
          <a:p>
            <a:pPr algn="just" eaLnBrk="1" hangingPunct="1">
              <a:spcBef>
                <a:spcPct val="0"/>
              </a:spcBef>
              <a:buFontTx/>
              <a:buNone/>
              <a:defRPr/>
            </a:pPr>
            <a:r>
              <a:rPr lang="ru-RU" altLang="ru-RU" sz="1400" dirty="0">
                <a:latin typeface="Times New Roman" panose="02020603050405020304" pitchFamily="18" charset="0"/>
                <a:cs typeface="Times New Roman" panose="02020603050405020304" pitchFamily="18" charset="0"/>
              </a:rPr>
              <a:t>С июля 2017 года отделение возглавляет Большаков Константин Александрович.</a:t>
            </a:r>
          </a:p>
          <a:p>
            <a:pPr algn="just" eaLnBrk="1" hangingPunct="1">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algn="just" eaLnBrk="1" hangingPunct="1">
              <a:spcBef>
                <a:spcPct val="0"/>
              </a:spcBef>
              <a:defRPr/>
            </a:pPr>
            <a:r>
              <a:rPr lang="ru-RU" altLang="ru-RU" sz="1800" b="1" dirty="0">
                <a:latin typeface="Times New Roman" panose="02020603050405020304" pitchFamily="18" charset="0"/>
              </a:rPr>
              <a:t>Отделение кадровой и воспитательной работы</a:t>
            </a:r>
          </a:p>
          <a:p>
            <a:pPr algn="just" eaLnBrk="1" hangingPunct="1">
              <a:spcBef>
                <a:spcPct val="0"/>
              </a:spcBef>
              <a:buFontTx/>
              <a:buNone/>
              <a:defRPr/>
            </a:pPr>
            <a:r>
              <a:rPr lang="ru-RU" altLang="ru-RU" sz="1400" dirty="0">
                <a:latin typeface="Times New Roman" panose="02020603050405020304" pitchFamily="18" charset="0"/>
              </a:rPr>
              <a:t>Отделение кадровой и воспитательной работы (ОКиВР) ежедневно проводит качественный отбор кадров, оформляет и ведет личные дела  работников, готовит исходные документы для начисления заработной платы и страховых выплат,  организует психологическое  обеспечение, аттестацию и передвижения кадров, руководит проведением воспитательной работы с личным составом. </a:t>
            </a:r>
          </a:p>
          <a:p>
            <a:pPr algn="just" eaLnBrk="1" hangingPunct="1">
              <a:spcBef>
                <a:spcPct val="0"/>
              </a:spcBef>
              <a:buFontTx/>
              <a:buNone/>
              <a:defRPr/>
            </a:pPr>
            <a:r>
              <a:rPr lang="ru-RU" altLang="ru-RU" sz="1400" dirty="0">
                <a:latin typeface="Times New Roman" panose="02020603050405020304" pitchFamily="18" charset="0"/>
                <a:cs typeface="Times New Roman" panose="02020603050405020304" pitchFamily="18" charset="0"/>
              </a:rPr>
              <a:t>С ноября 2012 года отделение возглавляет Благодарова Наталия Викторовна.</a:t>
            </a:r>
          </a:p>
          <a:p>
            <a:pPr algn="just" eaLnBrk="1" hangingPunct="1">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indent="0" algn="just" eaLnBrk="1" hangingPunct="1">
              <a:spcBef>
                <a:spcPct val="0"/>
              </a:spcBef>
              <a:buFontTx/>
              <a:buNone/>
              <a:defRPr/>
            </a:pPr>
            <a:endParaRPr lang="ru-RU" altLang="ru-RU" sz="1400" b="1" dirty="0">
              <a:latin typeface="Times New Roman" panose="02020603050405020304" pitchFamily="18" charset="0"/>
              <a:cs typeface="Times New Roman" panose="02020603050405020304" pitchFamily="18" charset="0"/>
            </a:endParaRPr>
          </a:p>
          <a:p>
            <a:pPr algn="just" eaLnBrk="1" hangingPunct="1">
              <a:spcBef>
                <a:spcPct val="0"/>
              </a:spcBef>
              <a:buFontTx/>
              <a:buNone/>
              <a:defRPr/>
            </a:pPr>
            <a:endParaRPr lang="ru-RU" altLang="ru-RU" sz="1400"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806" name="Group 22">
            <a:extLst>
              <a:ext uri="{FF2B5EF4-FFF2-40B4-BE49-F238E27FC236}">
                <a16:creationId xmlns:a16="http://schemas.microsoft.com/office/drawing/2014/main" id="{315F2121-F863-4F62-BF60-29A9A8FC36D0}"/>
              </a:ext>
            </a:extLst>
          </p:cNvPr>
          <p:cNvGraphicFramePr>
            <a:graphicFrameLocks noGrp="1"/>
          </p:cNvGraphicFramePr>
          <p:nvPr>
            <p:ph idx="1"/>
          </p:nvPr>
        </p:nvGraphicFramePr>
        <p:xfrm>
          <a:off x="620713" y="539750"/>
          <a:ext cx="5832475" cy="8280400"/>
        </p:xfrm>
        <a:graphic>
          <a:graphicData uri="http://schemas.openxmlformats.org/drawingml/2006/table">
            <a:tbl>
              <a:tblPr/>
              <a:tblGrid>
                <a:gridCol w="5832475">
                  <a:extLst>
                    <a:ext uri="{9D8B030D-6E8A-4147-A177-3AD203B41FA5}">
                      <a16:colId xmlns:a16="http://schemas.microsoft.com/office/drawing/2014/main" val="20000"/>
                    </a:ext>
                  </a:extLst>
                </a:gridCol>
              </a:tblGrid>
              <a:tr h="8280400">
                <a:tc>
                  <a:txBody>
                    <a:bodyPr/>
                    <a:lstStyle/>
                    <a:p>
                      <a:pPr algn="just" eaLnBrk="1" hangingPunct="1">
                        <a:spcBef>
                          <a:spcPct val="0"/>
                        </a:spcBef>
                        <a:buFontTx/>
                        <a:buNone/>
                      </a:pPr>
                      <a:endParaRPr lang="ru-RU" altLang="ru-RU" sz="2000" dirty="0">
                        <a:latin typeface="Times New Roman" panose="02020603050405020304" pitchFamily="18" charset="0"/>
                        <a:cs typeface="Times New Roman" panose="02020603050405020304" pitchFamily="18" charset="0"/>
                      </a:endParaRPr>
                    </a:p>
                    <a:p>
                      <a:pPr marL="285750" indent="-285750" algn="just" eaLnBrk="1" hangingPunct="1">
                        <a:spcBef>
                          <a:spcPct val="0"/>
                        </a:spcBef>
                        <a:buFont typeface="Arial" panose="020B0604020202020204" pitchFamily="34" charset="0"/>
                        <a:buChar char="•"/>
                      </a:pPr>
                      <a:r>
                        <a:rPr lang="ru-RU" altLang="ru-RU" sz="1800" b="1" dirty="0">
                          <a:latin typeface="Times New Roman" panose="02020603050405020304" pitchFamily="18" charset="0"/>
                        </a:rPr>
                        <a:t>Служба охраны труда</a:t>
                      </a:r>
                    </a:p>
                    <a:p>
                      <a:pPr marL="0" indent="355600" algn="just" eaLnBrk="1" hangingPunct="1">
                        <a:spcBef>
                          <a:spcPct val="0"/>
                        </a:spcBef>
                        <a:buFontTx/>
                        <a:buNone/>
                      </a:pPr>
                      <a:r>
                        <a:rPr lang="ru-RU" altLang="ru-RU" sz="1400" dirty="0">
                          <a:latin typeface="Times New Roman" panose="02020603050405020304" pitchFamily="18" charset="0"/>
                          <a:cs typeface="Times New Roman" panose="02020603050405020304" pitchFamily="18" charset="0"/>
                        </a:rPr>
                        <a:t>Основная задача службы охраны труда –</a:t>
                      </a:r>
                      <a:r>
                        <a:rPr lang="ru-RU" altLang="ru-RU" sz="1400" baseline="0" dirty="0">
                          <a:latin typeface="Times New Roman" panose="02020603050405020304" pitchFamily="18" charset="0"/>
                          <a:cs typeface="Times New Roman" panose="02020603050405020304" pitchFamily="18" charset="0"/>
                        </a:rPr>
                        <a:t> безопасность организации трудового процесса. На протяжении многих лет служба, вместе с руководителями пожарных подразделений, добивается соблюдения требований охраны труда и безопасности на рабочих местах в пожарных депо, местах отдыха и жизнедеятельности личного состава, находящегося на вахтовой смене, но самое главное – сохранения жизни и здоровья личного состава при выполнении боевой задачи на тушении пожара и при ликвидации аварийных и чрезвычайных ситуаций. </a:t>
                      </a:r>
                    </a:p>
                    <a:p>
                      <a:pPr marL="0" indent="355600" algn="just" eaLnBrk="1" hangingPunct="1">
                        <a:spcBef>
                          <a:spcPct val="0"/>
                        </a:spcBef>
                        <a:buFontTx/>
                        <a:buNone/>
                      </a:pPr>
                      <a:r>
                        <a:rPr lang="ru-RU" altLang="ru-RU" sz="1400" baseline="0" dirty="0">
                          <a:latin typeface="Times New Roman" panose="02020603050405020304" pitchFamily="18" charset="0"/>
                          <a:cs typeface="Times New Roman" panose="02020603050405020304" pitchFamily="18" charset="0"/>
                        </a:rPr>
                        <a:t>Нелегкие служебные задачи охраны труда решают Меньщикова Вера Александровна, Желтухина Алина Вячеславовна, Фетисова Виктория Вадимовна.</a:t>
                      </a:r>
                    </a:p>
                    <a:p>
                      <a:pPr marL="0" indent="355600" algn="just" eaLnBrk="1" hangingPunct="1">
                        <a:spcBef>
                          <a:spcPct val="0"/>
                        </a:spcBef>
                        <a:buFontTx/>
                        <a:buNone/>
                      </a:pPr>
                      <a:endParaRPr lang="ru-RU" altLang="ru-RU" sz="1400" dirty="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ru-RU" altLang="ru-RU" sz="1400" dirty="0">
                        <a:latin typeface="Times New Roman" panose="02020603050405020304" pitchFamily="18" charset="0"/>
                        <a:cs typeface="Times New Roman" panose="02020603050405020304" pitchFamily="18" charset="0"/>
                      </a:endParaRPr>
                    </a:p>
                    <a:p>
                      <a:pPr marL="285750" indent="-285750" algn="just" eaLnBrk="1" hangingPunct="1">
                        <a:spcBef>
                          <a:spcPct val="0"/>
                        </a:spcBef>
                        <a:buFont typeface="Arial" panose="020B0604020202020204" pitchFamily="34" charset="0"/>
                        <a:buChar char="•"/>
                      </a:pPr>
                      <a:r>
                        <a:rPr lang="ru-RU" altLang="ru-RU" sz="1800" b="1" dirty="0">
                          <a:latin typeface="Times New Roman" panose="02020603050405020304" pitchFamily="18" charset="0"/>
                        </a:rPr>
                        <a:t>Финансовое отделение</a:t>
                      </a:r>
                    </a:p>
                    <a:p>
                      <a:pPr marL="0" indent="355600" algn="just">
                        <a:lnSpc>
                          <a:spcPts val="1675"/>
                        </a:lnSpc>
                        <a:spcBef>
                          <a:spcPct val="0"/>
                        </a:spcBef>
                        <a:buFontTx/>
                        <a:buNone/>
                      </a:pPr>
                      <a:r>
                        <a:rPr lang="ru-RU" altLang="ru-RU" sz="1400" dirty="0">
                          <a:latin typeface="Times New Roman" panose="02020603050405020304" pitchFamily="18" charset="0"/>
                        </a:rPr>
                        <a:t>На отделение возложены функции бухгалтерского, налогового и материального учета. Работники отделения осуществляют расчет и начисление заработной платы работникам, налогообложение, ведут учет и  анализ финансовых поступлений и потребностей финансово-хозяйственной деятельности, следят за правильным и законным расходованием финансовых и материальных ресурсов отряда.</a:t>
                      </a:r>
                    </a:p>
                    <a:p>
                      <a:pPr marL="0" indent="355600" algn="just">
                        <a:lnSpc>
                          <a:spcPts val="1675"/>
                        </a:lnSpc>
                        <a:spcBef>
                          <a:spcPct val="0"/>
                        </a:spcBef>
                        <a:buFontTx/>
                        <a:buNone/>
                      </a:pPr>
                      <a:r>
                        <a:rPr lang="ru-RU" altLang="ru-RU" sz="1400" dirty="0">
                          <a:latin typeface="Times New Roman" panose="02020603050405020304" pitchFamily="18" charset="0"/>
                        </a:rPr>
                        <a:t>С июня 2012 года отделение возглавляет главный бухгалтер Красовская Елена Анатольевна.</a:t>
                      </a:r>
                    </a:p>
                    <a:p>
                      <a:pPr marL="0" indent="355600" algn="just" eaLnBrk="1" hangingPunct="1">
                        <a:spcBef>
                          <a:spcPct val="0"/>
                        </a:spcBef>
                        <a:buFontTx/>
                        <a:buNone/>
                      </a:pPr>
                      <a:endParaRPr lang="ru-RU" altLang="ru-RU" sz="1400" dirty="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ru-RU" altLang="ru-RU" sz="1800" dirty="0">
                        <a:latin typeface="Times New Roman" panose="02020603050405020304" pitchFamily="18" charset="0"/>
                        <a:cs typeface="Times New Roman" panose="02020603050405020304" pitchFamily="18" charset="0"/>
                      </a:endParaRPr>
                    </a:p>
                    <a:p>
                      <a:pPr marL="285750" indent="-285750" algn="just" eaLnBrk="1" hangingPunct="1">
                        <a:spcBef>
                          <a:spcPct val="0"/>
                        </a:spcBef>
                        <a:buFont typeface="Arial" panose="020B0604020202020204" pitchFamily="34" charset="0"/>
                        <a:buChar char="•"/>
                      </a:pPr>
                      <a:r>
                        <a:rPr lang="ru-RU" altLang="ru-RU" sz="1800" b="1" dirty="0">
                          <a:latin typeface="Times New Roman" panose="02020603050405020304" pitchFamily="18" charset="0"/>
                        </a:rPr>
                        <a:t>Отделение материально-технического обеспечения</a:t>
                      </a:r>
                    </a:p>
                    <a:p>
                      <a:pPr marL="0" indent="271463" algn="just" eaLnBrk="1" hangingPunct="1">
                        <a:spcBef>
                          <a:spcPct val="0"/>
                        </a:spcBef>
                        <a:buFontTx/>
                        <a:buNone/>
                      </a:pPr>
                      <a:r>
                        <a:rPr lang="ru-RU" altLang="ru-RU" sz="1400" dirty="0">
                          <a:latin typeface="Times New Roman" panose="02020603050405020304" pitchFamily="18" charset="0"/>
                        </a:rPr>
                        <a:t>Работники отделения выполняют огромный объем работ по определению потребности и подготовке к заключению договоров на поставку пожарно-технического вооружения, обеспечению обмундированием личного состава, а также распределению пожарно-технической продукции по подразделениям. </a:t>
                      </a:r>
                    </a:p>
                    <a:p>
                      <a:pPr marL="0" indent="271463" algn="just" eaLnBrk="1" hangingPunct="1">
                        <a:spcBef>
                          <a:spcPct val="0"/>
                        </a:spcBef>
                        <a:buFontTx/>
                        <a:buNone/>
                      </a:pPr>
                      <a:r>
                        <a:rPr lang="ru-RU" altLang="ru-RU" sz="1400" dirty="0">
                          <a:latin typeface="Times New Roman" panose="02020603050405020304" pitchFamily="18" charset="0"/>
                          <a:cs typeface="Times New Roman" panose="02020603050405020304" pitchFamily="18" charset="0"/>
                        </a:rPr>
                        <a:t>С декабря 2020 года отделение возглавляет помощник начальника отряда Щекотов Сергей Владимирович.</a:t>
                      </a:r>
                      <a:endParaRPr lang="ru-RU" altLang="ru-RU" sz="1400" dirty="0">
                        <a:latin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Arial" charset="0"/>
                      </a:endParaRPr>
                    </a:p>
                  </a:txBody>
                  <a:tcPr marL="91436" marR="91436" marT="45733" marB="45733"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a:extLst>
              <a:ext uri="{FF2B5EF4-FFF2-40B4-BE49-F238E27FC236}">
                <a16:creationId xmlns:a16="http://schemas.microsoft.com/office/drawing/2014/main" id="{46486B37-B14D-4982-80F9-5F261D7C457F}"/>
              </a:ext>
            </a:extLst>
          </p:cNvPr>
          <p:cNvSpPr>
            <a:spLocks noChangeArrowheads="1"/>
          </p:cNvSpPr>
          <p:nvPr/>
        </p:nvSpPr>
        <p:spPr bwMode="auto">
          <a:xfrm>
            <a:off x="476250" y="684213"/>
            <a:ext cx="5976938"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71463" algn="ctr" eaLnBrk="1" hangingPunct="1">
              <a:spcBef>
                <a:spcPct val="0"/>
              </a:spcBef>
              <a:buFontTx/>
              <a:buNone/>
              <a:defRPr/>
            </a:pPr>
            <a:endParaRPr lang="ru-RU" altLang="ru-RU" sz="1400" dirty="0">
              <a:latin typeface="Times New Roman" panose="02020603050405020304" pitchFamily="18" charset="0"/>
            </a:endParaRPr>
          </a:p>
          <a:p>
            <a:pPr indent="271463" algn="just" eaLnBrk="1" hangingPunct="1">
              <a:spcBef>
                <a:spcPct val="0"/>
              </a:spcBef>
              <a:defRPr/>
            </a:pPr>
            <a:r>
              <a:rPr lang="ru-RU" altLang="ru-RU" sz="1800" b="1" dirty="0">
                <a:latin typeface="Times New Roman" panose="02020603050405020304" pitchFamily="18" charset="0"/>
              </a:rPr>
              <a:t>Канцелярия</a:t>
            </a:r>
          </a:p>
          <a:p>
            <a:pPr indent="271463" algn="just" eaLnBrk="1" hangingPunct="1">
              <a:spcBef>
                <a:spcPct val="0"/>
              </a:spcBef>
              <a:buFontTx/>
              <a:buNone/>
              <a:defRPr/>
            </a:pPr>
            <a:r>
              <a:rPr lang="ru-RU" altLang="ru-RU" sz="1400" dirty="0">
                <a:latin typeface="Times New Roman" panose="02020603050405020304" pitchFamily="18" charset="0"/>
              </a:rPr>
              <a:t>С развитием отряда расширяется и делопроизводство. Сегодня это современная электронная система документооборота, позволяющая оперативно решать управленческие и текущие оперативные задачи, обеспечивать взаимодействие всех служб, отделений и пожарных частей, своевременно рассматривать обращения граждан и организаций, хранить историю отряда. </a:t>
            </a:r>
          </a:p>
          <a:p>
            <a:pPr indent="271463" algn="just" eaLnBrk="1" hangingPunct="1">
              <a:spcBef>
                <a:spcPct val="0"/>
              </a:spcBef>
              <a:buFontTx/>
              <a:buNone/>
              <a:defRPr/>
            </a:pPr>
            <a:r>
              <a:rPr lang="ru-RU" altLang="ru-RU" sz="1400" dirty="0">
                <a:latin typeface="Times New Roman" panose="02020603050405020304" pitchFamily="18" charset="0"/>
                <a:cs typeface="Times New Roman" panose="02020603050405020304" pitchFamily="18" charset="0"/>
              </a:rPr>
              <a:t>С 1995 года канцелярию возглавляет Ганцова Дина Рефатовна.</a:t>
            </a:r>
          </a:p>
          <a:p>
            <a:pPr indent="271463" algn="just" eaLnBrk="1" hangingPunct="1">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indent="271463" algn="just" eaLnBrk="1" hangingPunct="1">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indent="271463" algn="just" eaLnBrk="1" hangingPunct="1">
              <a:spcBef>
                <a:spcPct val="0"/>
              </a:spcBef>
              <a:defRPr/>
            </a:pPr>
            <a:r>
              <a:rPr lang="ru-RU" altLang="ru-RU" sz="1800" b="1" dirty="0">
                <a:latin typeface="Times New Roman" panose="02020603050405020304" pitchFamily="18" charset="0"/>
              </a:rPr>
              <a:t>Юрисконсульт</a:t>
            </a:r>
          </a:p>
          <a:p>
            <a:pPr indent="271463" algn="just" eaLnBrk="1" hangingPunct="1">
              <a:spcBef>
                <a:spcPct val="0"/>
              </a:spcBef>
              <a:buFontTx/>
              <a:buNone/>
              <a:defRPr/>
            </a:pPr>
            <a:r>
              <a:rPr lang="ru-RU" altLang="ru-RU" sz="1400" dirty="0">
                <a:latin typeface="Times New Roman" panose="02020603050405020304" pitchFamily="18" charset="0"/>
                <a:cs typeface="Times New Roman" panose="02020603050405020304" pitchFamily="18" charset="0"/>
              </a:rPr>
              <a:t>Юридическое сопровождение служебной деятельности (юридическую экспертизу издаваемых отрядом документов, представление интересов отряда в судебных и контролирующих органах, юридическое консультирование работников и граждан по обращениям) осуществляют юрисконсульты Ахмадиева Гульнара Рифовна и Иванова Оксана Ивановна. </a:t>
            </a:r>
          </a:p>
          <a:p>
            <a:pPr algn="just" eaLnBrk="1" hangingPunct="1">
              <a:spcBef>
                <a:spcPct val="0"/>
              </a:spcBef>
              <a:buFontTx/>
              <a:buNone/>
              <a:defRPr/>
            </a:pPr>
            <a:endParaRPr lang="ru-RU" altLang="ru-RU" sz="1400" dirty="0">
              <a:latin typeface="Times New Roman" panose="02020603050405020304" pitchFamily="18" charset="0"/>
            </a:endParaRPr>
          </a:p>
          <a:p>
            <a:pPr algn="ctr" eaLnBrk="1" hangingPunct="1">
              <a:spcBef>
                <a:spcPct val="0"/>
              </a:spcBef>
              <a:buFontTx/>
              <a:buNone/>
              <a:defRPr/>
            </a:pPr>
            <a:endParaRPr lang="ru-RU" altLang="ru-RU" sz="1400" dirty="0">
              <a:latin typeface="Times New Roman" panose="02020603050405020304" pitchFamily="18" charset="0"/>
            </a:endParaRPr>
          </a:p>
          <a:p>
            <a:pPr algn="ctr" eaLnBrk="1" hangingPunct="1">
              <a:spcBef>
                <a:spcPct val="0"/>
              </a:spcBef>
              <a:buFontTx/>
              <a:buNone/>
              <a:defRPr/>
            </a:pPr>
            <a:endParaRPr lang="ru-RU" altLang="ru-RU" sz="1400" dirty="0">
              <a:latin typeface="Times New Roman" panose="02020603050405020304" pitchFamily="18" charset="0"/>
            </a:endParaRPr>
          </a:p>
          <a:p>
            <a:pPr algn="ctr" eaLnBrk="1" hangingPunct="1">
              <a:spcBef>
                <a:spcPct val="0"/>
              </a:spcBef>
              <a:buFontTx/>
              <a:buNone/>
              <a:defRPr/>
            </a:pPr>
            <a:endParaRPr lang="ru-RU" altLang="ru-RU" sz="1400" dirty="0">
              <a:latin typeface="Times New Roman" panose="02020603050405020304" pitchFamily="18" charset="0"/>
            </a:endParaRPr>
          </a:p>
          <a:p>
            <a:pPr algn="ctr" eaLnBrk="1" hangingPunct="1">
              <a:spcBef>
                <a:spcPct val="0"/>
              </a:spcBef>
              <a:buFontTx/>
              <a:buNone/>
              <a:defRPr/>
            </a:pPr>
            <a:endParaRPr lang="ru-RU" altLang="ru-RU" sz="1400" dirty="0">
              <a:latin typeface="Times New Roman" panose="02020603050405020304" pitchFamily="18" charset="0"/>
            </a:endParaRPr>
          </a:p>
          <a:p>
            <a:pPr algn="ctr" eaLnBrk="1" hangingPunct="1">
              <a:spcBef>
                <a:spcPct val="0"/>
              </a:spcBef>
              <a:buFontTx/>
              <a:buNone/>
              <a:defRPr/>
            </a:pPr>
            <a:endParaRPr lang="ru-RU" altLang="ru-RU" sz="1400" dirty="0">
              <a:latin typeface="Times New Roman" panose="02020603050405020304" pitchFamily="18" charset="0"/>
            </a:endParaRPr>
          </a:p>
        </p:txBody>
      </p:sp>
      <p:sp>
        <p:nvSpPr>
          <p:cNvPr id="27651" name="Прямоугольник 5">
            <a:extLst>
              <a:ext uri="{FF2B5EF4-FFF2-40B4-BE49-F238E27FC236}">
                <a16:creationId xmlns:a16="http://schemas.microsoft.com/office/drawing/2014/main" id="{06E9AB53-97D2-4CEE-BA82-952745D37ECC}"/>
              </a:ext>
            </a:extLst>
          </p:cNvPr>
          <p:cNvSpPr>
            <a:spLocks noChangeArrowheads="1"/>
          </p:cNvSpPr>
          <p:nvPr/>
        </p:nvSpPr>
        <p:spPr bwMode="auto">
          <a:xfrm>
            <a:off x="476250" y="5148263"/>
            <a:ext cx="59769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1675"/>
              </a:lnSpc>
              <a:spcBef>
                <a:spcPct val="0"/>
              </a:spcBef>
              <a:buFontTx/>
              <a:buNone/>
            </a:pPr>
            <a:r>
              <a:rPr lang="ru-RU" altLang="ru-RU" sz="1400">
                <a:latin typeface="Times New Roman" panose="02020603050405020304"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B41BB4F-BB88-4004-8261-9C9C65FA6C24}"/>
              </a:ext>
            </a:extLst>
          </p:cNvPr>
          <p:cNvSpPr>
            <a:spLocks noGrp="1" noChangeArrowheads="1"/>
          </p:cNvSpPr>
          <p:nvPr>
            <p:ph type="title"/>
          </p:nvPr>
        </p:nvSpPr>
        <p:spPr>
          <a:xfrm>
            <a:off x="692150" y="252413"/>
            <a:ext cx="5562600" cy="1006475"/>
          </a:xfrm>
        </p:spPr>
        <p:txBody>
          <a:bodyPr/>
          <a:lstStyle/>
          <a:p>
            <a:pPr eaLnBrk="1" hangingPunct="1"/>
            <a:r>
              <a:rPr lang="ru-RU" altLang="ru-RU" sz="1800" b="1">
                <a:latin typeface="Times New Roman" panose="02020603050405020304" pitchFamily="18" charset="0"/>
              </a:rPr>
              <a:t>СЛУЖБА ПОЖАРОТУШЕНИЯ</a:t>
            </a:r>
            <a:br>
              <a:rPr lang="ru-RU" altLang="ru-RU" sz="1800" b="1">
                <a:latin typeface="Times New Roman" panose="02020603050405020304" pitchFamily="18" charset="0"/>
              </a:rPr>
            </a:br>
            <a:endParaRPr lang="ru-RU" altLang="ru-RU" sz="1800" b="1">
              <a:latin typeface="Times New Roman" panose="02020603050405020304" pitchFamily="18" charset="0"/>
            </a:endParaRPr>
          </a:p>
        </p:txBody>
      </p:sp>
      <p:sp>
        <p:nvSpPr>
          <p:cNvPr id="28675" name="Rectangle 10">
            <a:extLst>
              <a:ext uri="{FF2B5EF4-FFF2-40B4-BE49-F238E27FC236}">
                <a16:creationId xmlns:a16="http://schemas.microsoft.com/office/drawing/2014/main" id="{64599BA2-4955-4AED-B069-F3E0CD22475D}"/>
              </a:ext>
            </a:extLst>
          </p:cNvPr>
          <p:cNvSpPr>
            <a:spLocks noChangeArrowheads="1"/>
          </p:cNvSpPr>
          <p:nvPr/>
        </p:nvSpPr>
        <p:spPr bwMode="auto">
          <a:xfrm>
            <a:off x="558800" y="1581150"/>
            <a:ext cx="5894388"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400">
                <a:latin typeface="Times New Roman" panose="02020603050405020304" pitchFamily="18" charset="0"/>
              </a:rPr>
              <a:t>С момента создания военизированной пожарной охраны появилась должность оперативного дежурного. На него возлагалось руководство тушением пожаров. Приказом начальника УВД Тюменской области  № 053 от 20.06.1989 года была создана служба пожаротушения Новоуренгойского гарнизона.  </a:t>
            </a:r>
          </a:p>
          <a:p>
            <a:pPr algn="just" eaLnBrk="1" hangingPunct="1">
              <a:spcBef>
                <a:spcPct val="0"/>
              </a:spcBef>
              <a:buFontTx/>
              <a:buNone/>
            </a:pPr>
            <a:r>
              <a:rPr lang="ru-RU" altLang="ru-RU" sz="1400">
                <a:latin typeface="Times New Roman" panose="02020603050405020304" pitchFamily="18" charset="0"/>
              </a:rPr>
              <a:t>Служба пожаротушения – это стратегия и идеология пожарной охраны. С одной стороны, призвана организовать максимально безопасную работу огнеборцев, с другой стороны – сделать все возможное для спасения людей.</a:t>
            </a:r>
          </a:p>
          <a:p>
            <a:pPr algn="just" eaLnBrk="1" hangingPunct="1">
              <a:spcBef>
                <a:spcPct val="0"/>
              </a:spcBef>
              <a:buFontTx/>
              <a:buNone/>
            </a:pPr>
            <a:r>
              <a:rPr lang="ru-RU" altLang="ru-RU" sz="1400">
                <a:latin typeface="Times New Roman" panose="02020603050405020304" pitchFamily="18" charset="0"/>
              </a:rPr>
              <a:t>Специалисты службы пожаротушения не только обеспечивают состояние дисциплины и постоянной боевой готовности дежурных смен (караулов) пожарных подразделений отряда, но и сами участвуют в тушении крупных и сложных пожаров на объектах охраны и на территории города Новый Уренгой. На счету каждого из них десятки спасенных жизней, благодарных родственников, сохраненное от пожара личное имущество граждан. Мужество и самоотверженность отличают их, как и каждого работника пожарной охраны, избравшего сложный и сопряженный с профессиональным риском жизненный путь огнеборца.</a:t>
            </a:r>
          </a:p>
          <a:p>
            <a:pPr algn="just" eaLnBrk="1" hangingPunct="1">
              <a:spcBef>
                <a:spcPct val="0"/>
              </a:spcBef>
              <a:buFontTx/>
              <a:buNone/>
            </a:pPr>
            <a:r>
              <a:rPr lang="ru-RU" altLang="ru-RU" sz="1400">
                <a:latin typeface="Times New Roman" panose="02020603050405020304" pitchFamily="18" charset="0"/>
                <a:cs typeface="Times New Roman" panose="02020603050405020304" pitchFamily="18" charset="0"/>
              </a:rPr>
              <a:t>Служба пожаротушения осуществляет методическое руководство организацией караульной службы, вопросов пожаротушения. В практику Новоурнегойского пожарно-спасательного гарнизона постепенно входит проведение  научно-практических семинаров. Так, с тематикой «Практическое развитие газодымозащитной и газоспасательной службы в условиях Арктической зоны» проведен семинар в 2020 году, «Практическое развитие современного пожаротушения. Новые формы и методы, практическое обучение» - в 2021 году. Участие в семинара приняли работники организаций топливно-энергетического комплекса и должностные лица всех видов пожарной охраны Ямало-Ненецкого автономного округа и других регионов Севера.</a:t>
            </a:r>
          </a:p>
          <a:p>
            <a:pPr algn="just" eaLnBrk="1" hangingPunct="1">
              <a:spcBef>
                <a:spcPct val="0"/>
              </a:spcBef>
              <a:buFontTx/>
              <a:buNone/>
            </a:pPr>
            <a:r>
              <a:rPr lang="ru-RU" altLang="ru-RU" sz="1400">
                <a:latin typeface="Times New Roman" panose="02020603050405020304" pitchFamily="18" charset="0"/>
              </a:rPr>
              <a:t>С 12 августа 2021 г. службу пожаротушения возглавляет Козлов Дмитрий Геннадьевич.</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a:extLst>
              <a:ext uri="{FF2B5EF4-FFF2-40B4-BE49-F238E27FC236}">
                <a16:creationId xmlns:a16="http://schemas.microsoft.com/office/drawing/2014/main" id="{620ABDF7-1CF6-4F6B-BEC9-E1D7A7DC225C}"/>
              </a:ext>
            </a:extLst>
          </p:cNvPr>
          <p:cNvSpPr>
            <a:spLocks noChangeArrowheads="1"/>
          </p:cNvSpPr>
          <p:nvPr/>
        </p:nvSpPr>
        <p:spPr bwMode="auto">
          <a:xfrm>
            <a:off x="549275" y="466725"/>
            <a:ext cx="58943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400">
                <a:latin typeface="Times New Roman" panose="02020603050405020304" pitchFamily="18" charset="0"/>
              </a:rPr>
              <a:t>В состав службы пожаротушения входит центральный пункт пожарной связи (ЦППС).</a:t>
            </a:r>
          </a:p>
          <a:p>
            <a:pPr algn="just" eaLnBrk="1" hangingPunct="1">
              <a:spcBef>
                <a:spcPct val="0"/>
              </a:spcBef>
              <a:buFontTx/>
              <a:buNone/>
            </a:pPr>
            <a:r>
              <a:rPr lang="ru-RU" altLang="ru-RU" sz="1400">
                <a:latin typeface="Times New Roman" panose="02020603050405020304" pitchFamily="18" charset="0"/>
              </a:rPr>
              <a:t>На ЦППС возлагается ответственность за прием сообщений о пожарах, своевременное направление подразделений на тушение пожаров или ликвидацию последствий аварий и стихийных бедствий, обеспечение оперативно-диспетчерской связи с подразделениями пожарной охраны, передача и прием информации с места работы подразделений, обеспечение надежной связи с наиболее важными объектами и службами, взаимодействующими с ГПС, находящимися на территории гарнизона. В настоящее время центральный пункт пожарной связи отряда оснащен передовыми системами записи и архивации сигналов, оповещения личного состава по телефонным линиям и средствам персонального радиовызова, а также средствами видео наблюдения.</a:t>
            </a:r>
          </a:p>
          <a:p>
            <a:pPr algn="just" eaLnBrk="1" hangingPunct="1">
              <a:spcBef>
                <a:spcPct val="0"/>
              </a:spcBef>
              <a:buFontTx/>
              <a:buNone/>
            </a:pPr>
            <a:r>
              <a:rPr lang="ru-RU" altLang="ru-RU" sz="1400">
                <a:latin typeface="Times New Roman" panose="02020603050405020304" pitchFamily="18" charset="0"/>
              </a:rPr>
              <a:t>С 28 октября 2021 года центральный пункт пожарной связи возглавляет Колесов Денис Викторович.</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a:extLst>
              <a:ext uri="{FF2B5EF4-FFF2-40B4-BE49-F238E27FC236}">
                <a16:creationId xmlns:a16="http://schemas.microsoft.com/office/drawing/2014/main" id="{2347346E-6044-4791-A81F-B5E850830986}"/>
              </a:ext>
            </a:extLst>
          </p:cNvPr>
          <p:cNvSpPr>
            <a:spLocks noGrp="1"/>
          </p:cNvSpPr>
          <p:nvPr>
            <p:ph type="title"/>
          </p:nvPr>
        </p:nvSpPr>
        <p:spPr>
          <a:xfrm>
            <a:off x="342900" y="366713"/>
            <a:ext cx="6172200" cy="749300"/>
          </a:xfrm>
        </p:spPr>
        <p:txBody>
          <a:bodyPr/>
          <a:lstStyle/>
          <a:p>
            <a:r>
              <a:rPr lang="ru-RU" altLang="ru-RU" sz="1800" b="1">
                <a:latin typeface="Times New Roman" panose="02020603050405020304" pitchFamily="18" charset="0"/>
                <a:cs typeface="Times New Roman" panose="02020603050405020304" pitchFamily="18" charset="0"/>
              </a:rPr>
              <a:t>УЧЕБНЫЙ ПУНКТ</a:t>
            </a:r>
          </a:p>
        </p:txBody>
      </p:sp>
      <p:sp>
        <p:nvSpPr>
          <p:cNvPr id="30723" name="Rectangle 10">
            <a:extLst>
              <a:ext uri="{FF2B5EF4-FFF2-40B4-BE49-F238E27FC236}">
                <a16:creationId xmlns:a16="http://schemas.microsoft.com/office/drawing/2014/main" id="{40FB2725-86AB-49BD-8449-2158C55F3C05}"/>
              </a:ext>
            </a:extLst>
          </p:cNvPr>
          <p:cNvSpPr>
            <a:spLocks noChangeArrowheads="1"/>
          </p:cNvSpPr>
          <p:nvPr/>
        </p:nvSpPr>
        <p:spPr bwMode="auto">
          <a:xfrm>
            <a:off x="481013" y="1116013"/>
            <a:ext cx="589597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400">
                <a:latin typeface="Times New Roman" panose="02020603050405020304" pitchFamily="18" charset="0"/>
              </a:rPr>
              <a:t>1 июня 2021 г. в составе федерального государственного бюджетного учреждения «4 отряд федеральной противопожарной службы Государственной противопожарной службы по Ямало-Ненецкому автономному округу (договорной)» создан Учебный пункт, основной задачей которого является профессиональная подготовка личного состава дежурных караулов. </a:t>
            </a:r>
          </a:p>
          <a:p>
            <a:pPr algn="just" eaLnBrk="1" hangingPunct="1">
              <a:spcBef>
                <a:spcPct val="0"/>
              </a:spcBef>
              <a:buFontTx/>
              <a:buNone/>
            </a:pPr>
            <a:r>
              <a:rPr lang="ru-RU" altLang="ru-RU" sz="1400">
                <a:latin typeface="Times New Roman" panose="02020603050405020304" pitchFamily="18" charset="0"/>
              </a:rPr>
              <a:t>Лицензия на ведение образовательной деятельности позволяет осуществлять профессиональную подготовку пожарных, водителей пожарных автомобилей, газодымозащитников, спасателей и газоспасателей, диспетчеров пожарной связи, командиров отделений подразделений федеральной противопожарной службы, переподготовку и повышение квалификации действующих работников пожарных подразделений.</a:t>
            </a:r>
          </a:p>
          <a:p>
            <a:pPr algn="just" eaLnBrk="1" hangingPunct="1">
              <a:spcBef>
                <a:spcPct val="0"/>
              </a:spcBef>
              <a:buFontTx/>
              <a:buNone/>
            </a:pPr>
            <a:r>
              <a:rPr lang="ru-RU" altLang="ru-RU" sz="1400">
                <a:latin typeface="Times New Roman" panose="02020603050405020304" pitchFamily="18" charset="0"/>
              </a:rPr>
              <a:t>Обучение осуществляется по очно-заочной и дистанционной формам. </a:t>
            </a:r>
          </a:p>
          <a:p>
            <a:pPr algn="just" eaLnBrk="1" hangingPunct="1">
              <a:spcBef>
                <a:spcPct val="0"/>
              </a:spcBef>
              <a:buFontTx/>
              <a:buNone/>
            </a:pPr>
            <a:r>
              <a:rPr lang="ru-RU" altLang="ru-RU" sz="1400">
                <a:latin typeface="Times New Roman" panose="02020603050405020304" pitchFamily="18" charset="0"/>
              </a:rPr>
              <a:t>С октября 2021 г. Учебный пункт возглавляет Фетисов Юрий Эдуардович.</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a:extLst>
              <a:ext uri="{FF2B5EF4-FFF2-40B4-BE49-F238E27FC236}">
                <a16:creationId xmlns:a16="http://schemas.microsoft.com/office/drawing/2014/main" id="{884DC351-FE0D-4908-B599-057CDA1B810E}"/>
              </a:ext>
            </a:extLst>
          </p:cNvPr>
          <p:cNvSpPr>
            <a:spLocks noChangeArrowheads="1"/>
          </p:cNvSpPr>
          <p:nvPr/>
        </p:nvSpPr>
        <p:spPr bwMode="auto">
          <a:xfrm>
            <a:off x="549275" y="681038"/>
            <a:ext cx="5830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Пожарная часть № 19</a:t>
            </a:r>
          </a:p>
          <a:p>
            <a:pPr algn="ctr" eaLnBrk="1" fontAlgn="b" hangingPunct="1">
              <a:spcBef>
                <a:spcPct val="0"/>
              </a:spcBef>
              <a:buFontTx/>
              <a:buNone/>
            </a:pPr>
            <a:r>
              <a:rPr lang="ru-RU" altLang="ru-RU" sz="1400">
                <a:latin typeface="Times New Roman" panose="02020603050405020304" pitchFamily="18" charset="0"/>
              </a:rPr>
              <a:t>(1 разряда), 18 км. от г. Новый Уренгой </a:t>
            </a:r>
          </a:p>
        </p:txBody>
      </p:sp>
      <p:pic>
        <p:nvPicPr>
          <p:cNvPr id="31747" name="Picture 33" descr="пч 19">
            <a:extLst>
              <a:ext uri="{FF2B5EF4-FFF2-40B4-BE49-F238E27FC236}">
                <a16:creationId xmlns:a16="http://schemas.microsoft.com/office/drawing/2014/main" id="{A80EDA79-FB72-4CBB-ABC8-7E9BAEA4A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1403350"/>
            <a:ext cx="58324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52">
            <a:extLst>
              <a:ext uri="{FF2B5EF4-FFF2-40B4-BE49-F238E27FC236}">
                <a16:creationId xmlns:a16="http://schemas.microsoft.com/office/drawing/2014/main" id="{9CF46344-8082-49A8-895F-169DF8E0A497}"/>
              </a:ext>
            </a:extLst>
          </p:cNvPr>
          <p:cNvGraphicFramePr>
            <a:graphicFrameLocks noGrp="1"/>
          </p:cNvGraphicFramePr>
          <p:nvPr>
            <p:ph sz="quarter" idx="4294967295"/>
          </p:nvPr>
        </p:nvGraphicFramePr>
        <p:xfrm>
          <a:off x="2924175" y="5651500"/>
          <a:ext cx="3313113" cy="1989138"/>
        </p:xfrm>
        <a:graphic>
          <a:graphicData uri="http://schemas.openxmlformats.org/drawingml/2006/table">
            <a:tbl>
              <a:tblPr/>
              <a:tblGrid>
                <a:gridCol w="3313113">
                  <a:extLst>
                    <a:ext uri="{9D8B030D-6E8A-4147-A177-3AD203B41FA5}">
                      <a16:colId xmlns:a16="http://schemas.microsoft.com/office/drawing/2014/main" val="20000"/>
                    </a:ext>
                  </a:extLst>
                </a:gridCol>
              </a:tblGrid>
              <a:tr h="1989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latin typeface="Times New Roman" pitchFamily="18" charset="0"/>
                        </a:rPr>
                        <a:t>БОБРОВСКИЙ</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latin typeface="Times New Roman" pitchFamily="18" charset="0"/>
                        </a:rPr>
                        <a:t>Александр Борисович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rPr>
                        <a:t>Начальник пожарной части № 19</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rPr>
                        <a:t>с 10 сентября 2021 г.</a:t>
                      </a:r>
                      <a:endParaRPr kumimoji="0" lang="ru-RU" sz="1400" b="0" i="0" u="sng" strike="noStrike" cap="none" normalizeH="0" baseline="0" dirty="0">
                        <a:ln>
                          <a:noFill/>
                        </a:ln>
                        <a:solidFill>
                          <a:schemeClr val="tx1"/>
                        </a:solidFill>
                        <a:effectLst/>
                        <a:latin typeface="Times New Roman" pitchFamily="18" charset="0"/>
                      </a:endParaRPr>
                    </a:p>
                  </a:txBody>
                  <a:tcPr marL="91461" marR="91461" marT="45710" marB="45710"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1750" name="Рисунок 1">
            <a:extLst>
              <a:ext uri="{FF2B5EF4-FFF2-40B4-BE49-F238E27FC236}">
                <a16:creationId xmlns:a16="http://schemas.microsoft.com/office/drawing/2014/main" id="{959972F4-F5AC-472B-A535-8DA4A6ECF4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5867400"/>
            <a:ext cx="20955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a:extLst>
              <a:ext uri="{FF2B5EF4-FFF2-40B4-BE49-F238E27FC236}">
                <a16:creationId xmlns:a16="http://schemas.microsoft.com/office/drawing/2014/main" id="{5A607083-7982-469F-B914-9D54ACBC638F}"/>
              </a:ext>
            </a:extLst>
          </p:cNvPr>
          <p:cNvSpPr>
            <a:spLocks noChangeArrowheads="1"/>
          </p:cNvSpPr>
          <p:nvPr/>
        </p:nvSpPr>
        <p:spPr bwMode="auto">
          <a:xfrm>
            <a:off x="549275" y="611188"/>
            <a:ext cx="5903913"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400">
                <a:latin typeface="Times New Roman" panose="02020603050405020304" pitchFamily="18" charset="0"/>
              </a:rPr>
              <a:t>Пожарная часть № 19 расположена в Пуровском районе Ямало-Ненецкого автономного округа, в 18 километрах от города Новый Уренгой, на территории газоконденсатного промысла № 2 ООО «Газпром добыча Уренгой» ПАО «Газпром».</a:t>
            </a:r>
          </a:p>
          <a:p>
            <a:pPr algn="just" eaLnBrk="1" hangingPunct="1">
              <a:spcBef>
                <a:spcPct val="0"/>
              </a:spcBef>
              <a:buFontTx/>
              <a:buNone/>
            </a:pPr>
            <a:r>
              <a:rPr lang="ru-RU" altLang="ru-RU" sz="1400">
                <a:latin typeface="Times New Roman" panose="02020603050405020304" pitchFamily="18" charset="0"/>
              </a:rPr>
              <a:t>Охраняемые объекты – ЗПКТ ООО «Газпром переработка», ГКП № 2, ГП № 3, ЦДГГКН № 2 ООО «Газпром добыча Уренгой» ПАО «Газпром».</a:t>
            </a:r>
          </a:p>
          <a:p>
            <a:pPr algn="just" eaLnBrk="1" hangingPunct="1">
              <a:spcBef>
                <a:spcPct val="0"/>
              </a:spcBef>
              <a:buFontTx/>
              <a:buNone/>
            </a:pPr>
            <a:r>
              <a:rPr lang="ru-RU" altLang="ru-RU" sz="1400">
                <a:latin typeface="Times New Roman" panose="02020603050405020304" pitchFamily="18" charset="0"/>
              </a:rPr>
              <a:t>С  момента ввода в эксплуатацию отдельных постов ПЧ № 19 является самым большим подразделением в отряде. С 2002 года  ПЧ № 19 переведена на вахтовый режим несения службы.   </a:t>
            </a:r>
          </a:p>
          <a:p>
            <a:pPr algn="just" eaLnBrk="1" hangingPunct="1">
              <a:spcBef>
                <a:spcPct val="0"/>
              </a:spcBef>
              <a:buFontTx/>
              <a:buNone/>
            </a:pPr>
            <a:r>
              <a:rPr lang="ru-RU" altLang="ru-RU" sz="1400">
                <a:latin typeface="Times New Roman" panose="02020603050405020304" pitchFamily="18" charset="0"/>
              </a:rPr>
              <a:t>Личный состав пожарной части № 19 неоднократно принимал участие в тушении крупных и сложных пожаров на охраняемой территории. Хорошую профессиональную подготовку, высокие морально-волевые качества показали работники подразделения при тушении пожара в октябре 2019 года в общежитии в районе выезда части. В кратчайшее время пожар был потушен, не допущено распространение огня на другие здания и сооружения.</a:t>
            </a:r>
          </a:p>
          <a:p>
            <a:pPr algn="just" eaLnBrk="1" hangingPunct="1">
              <a:spcBef>
                <a:spcPct val="0"/>
              </a:spcBef>
              <a:buFontTx/>
              <a:buNone/>
            </a:pPr>
            <a:r>
              <a:rPr lang="ru-RU" altLang="ru-RU" sz="1400">
                <a:latin typeface="Times New Roman" panose="02020603050405020304" pitchFamily="18" charset="0"/>
              </a:rPr>
              <a:t>В разное время часть возглавляли: Кудря В.В. Петрушин В. А.,   Капканенко В. В.,  Пересторонин В. А., Палка В. Г., Мелихов Е. М., Шпилько В.А., Козлов Д.Г., Силантьев К.В.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318C399B-07B2-471D-9047-6A5181118ABA}"/>
              </a:ext>
            </a:extLst>
          </p:cNvPr>
          <p:cNvSpPr>
            <a:spLocks noGrp="1" noChangeArrowheads="1"/>
          </p:cNvSpPr>
          <p:nvPr>
            <p:ph type="body" idx="1"/>
          </p:nvPr>
        </p:nvSpPr>
        <p:spPr>
          <a:xfrm>
            <a:off x="296863" y="2554288"/>
            <a:ext cx="6172200" cy="6035675"/>
          </a:xfrm>
        </p:spPr>
        <p:txBody>
          <a:bodyPr/>
          <a:lstStyle/>
          <a:p>
            <a:pPr marL="609600" indent="-609600" algn="just" eaLnBrk="1" hangingPunct="1">
              <a:buFontTx/>
              <a:buNone/>
            </a:pPr>
            <a:endParaRPr lang="ru-RU" altLang="ru-RU">
              <a:latin typeface="Times New Roman" panose="02020603050405020304" pitchFamily="18" charset="0"/>
              <a:cs typeface="Times New Roman" panose="02020603050405020304" pitchFamily="18" charset="0"/>
            </a:endParaRPr>
          </a:p>
          <a:p>
            <a:pPr marL="609600" indent="-609600" algn="ctr" eaLnBrk="1" hangingPunct="1">
              <a:buFontTx/>
              <a:buNone/>
            </a:pPr>
            <a:endParaRPr lang="ru-RU" altLang="ru-RU" sz="4000" b="1">
              <a:latin typeface="Times New Roman" panose="02020603050405020304" pitchFamily="18" charset="0"/>
            </a:endParaRPr>
          </a:p>
        </p:txBody>
      </p:sp>
      <p:sp>
        <p:nvSpPr>
          <p:cNvPr id="6147" name="Rectangle 7">
            <a:extLst>
              <a:ext uri="{FF2B5EF4-FFF2-40B4-BE49-F238E27FC236}">
                <a16:creationId xmlns:a16="http://schemas.microsoft.com/office/drawing/2014/main" id="{6E278780-8508-44F1-8B05-E03FD0EA9758}"/>
              </a:ext>
            </a:extLst>
          </p:cNvPr>
          <p:cNvSpPr>
            <a:spLocks noChangeArrowheads="1"/>
          </p:cNvSpPr>
          <p:nvPr/>
        </p:nvSpPr>
        <p:spPr bwMode="auto">
          <a:xfrm>
            <a:off x="549275" y="1258888"/>
            <a:ext cx="6102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ru-RU" altLang="ru-RU" sz="2800">
              <a:latin typeface="Times New Roman" panose="02020603050405020304" pitchFamily="18" charset="0"/>
            </a:endParaRPr>
          </a:p>
          <a:p>
            <a:pPr algn="just" eaLnBrk="1" hangingPunct="1">
              <a:spcBef>
                <a:spcPct val="0"/>
              </a:spcBef>
              <a:buFontTx/>
              <a:buNone/>
            </a:pPr>
            <a:endParaRPr lang="ru-RU" altLang="ru-RU" sz="1400">
              <a:latin typeface="Times New Roman" panose="02020603050405020304" pitchFamily="18" charset="0"/>
            </a:endParaRPr>
          </a:p>
        </p:txBody>
      </p:sp>
      <p:sp>
        <p:nvSpPr>
          <p:cNvPr id="6148" name="Прямоугольник 3">
            <a:extLst>
              <a:ext uri="{FF2B5EF4-FFF2-40B4-BE49-F238E27FC236}">
                <a16:creationId xmlns:a16="http://schemas.microsoft.com/office/drawing/2014/main" id="{592F9B6E-7021-481A-A108-4AEBF31EA7C3}"/>
              </a:ext>
            </a:extLst>
          </p:cNvPr>
          <p:cNvSpPr>
            <a:spLocks noChangeArrowheads="1"/>
          </p:cNvSpPr>
          <p:nvPr/>
        </p:nvSpPr>
        <p:spPr bwMode="auto">
          <a:xfrm>
            <a:off x="549275" y="187325"/>
            <a:ext cx="5919788"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600">
                <a:latin typeface="Times New Roman" panose="02020603050405020304" pitchFamily="18" charset="0"/>
              </a:rPr>
              <a:t>В июне 1971 года приказом УВД Тюменского облисполкома от 03.06.1971 № 071 в Надыме, который еще не имел статуса города, на базе частей Тюменского Севера был создан 3 отряд военизированной пожарной охраны УПО Тюменского облисполкома по охране газовых промыслов производственного объединения «Тюменьгазпром». В результате передислокации и ввода новых подразделений отряд был перенесен в 1984 году в город Новый Уренгой, а с 1 августа 2009 года приказом Главного управления МЧС России по Ямало-Ненецкому автономному округу от 22 июля 2009 года № 51 преобразован в  Государственное учреждение «4 отряд федеральной противопожарной службы по  Ямало-Ненецкому автономному округу».</a:t>
            </a:r>
          </a:p>
          <a:p>
            <a:pPr algn="just" eaLnBrk="1" hangingPunct="1">
              <a:spcBef>
                <a:spcPct val="0"/>
              </a:spcBef>
              <a:buFontTx/>
              <a:buNone/>
            </a:pPr>
            <a:r>
              <a:rPr lang="ru-RU" altLang="ru-RU" sz="1600">
                <a:latin typeface="Times New Roman" panose="02020603050405020304" pitchFamily="18" charset="0"/>
              </a:rPr>
              <a:t>С 15 декабря 2011 года на основании  распоряжения Правительства Российской Федерации от 05.09.2011 № 1536-р и приказа МЧС России № 613 от 18.10 2011  Государственное учреждение «4 отряд федеральной противопожарной службы по Ямало-Ненецкому автономному округу» переименовано в Федеральное казенное учреждение «4 отряд федеральной противопожарной службы Государственной противопожарной службы по Ямало-Ненецкому автономному округу (договорной)».</a:t>
            </a:r>
          </a:p>
          <a:p>
            <a:pPr algn="just" eaLnBrk="1" hangingPunct="1">
              <a:spcBef>
                <a:spcPct val="0"/>
              </a:spcBef>
              <a:buFontTx/>
              <a:buNone/>
            </a:pPr>
            <a:r>
              <a:rPr lang="ru-RU" altLang="ru-RU" sz="1600">
                <a:latin typeface="Times New Roman" panose="02020603050405020304" pitchFamily="18" charset="0"/>
              </a:rPr>
              <a:t>С </a:t>
            </a:r>
            <a:r>
              <a:rPr lang="ru-RU" altLang="ru-RU" sz="1600">
                <a:latin typeface="Times New Roman" panose="02020603050405020304" pitchFamily="18" charset="0"/>
                <a:cs typeface="Times New Roman" panose="02020603050405020304" pitchFamily="18" charset="0"/>
              </a:rPr>
              <a:t>1 января 2019 года постановлением Правительства РФ от 26.07.2010 № 539, приказами МЧС России от 08.11.2018 № 496, от 05.12.2018 № 574, федеральное казенное учреждение «4 отряд федеральной противопожарной службы Государственной противопожарной службы по Ямало-Ненецкому автономному округу (договорной)» преобразовано в федеральное государственное бюджетное учреждение «4 отряд федеральной противопожарной службы Государственной противопожарной службы по Ямало-Ненецкому автономному округу (договорной)» (ФГБУ «4 отряд ФПС ГПС по Ямало-Ненецкому автономному округу (договорной)»</a:t>
            </a:r>
          </a:p>
          <a:p>
            <a:pPr algn="just" eaLnBrk="1" hangingPunct="1">
              <a:spcBef>
                <a:spcPct val="0"/>
              </a:spcBef>
              <a:buFontTx/>
              <a:buNone/>
            </a:pPr>
            <a:r>
              <a:rPr lang="ru-RU" altLang="ru-RU" sz="1600">
                <a:latin typeface="Times New Roman" panose="02020603050405020304" pitchFamily="18" charset="0"/>
              </a:rPr>
              <a:t>В настоящее время численность отряда составляет 697 единиц.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5">
            <a:extLst>
              <a:ext uri="{FF2B5EF4-FFF2-40B4-BE49-F238E27FC236}">
                <a16:creationId xmlns:a16="http://schemas.microsoft.com/office/drawing/2014/main" id="{93230A5D-CBA9-42B9-B4CA-AD9BA7459358}"/>
              </a:ext>
            </a:extLst>
          </p:cNvPr>
          <p:cNvSpPr>
            <a:spLocks noGrp="1" noChangeArrowheads="1"/>
          </p:cNvSpPr>
          <p:nvPr>
            <p:ph type="body" sz="half" idx="4294967295"/>
          </p:nvPr>
        </p:nvSpPr>
        <p:spPr>
          <a:xfrm>
            <a:off x="3141663" y="5651500"/>
            <a:ext cx="3311525" cy="1511300"/>
          </a:xfrm>
        </p:spPr>
        <p:txBody>
          <a:bodyPr/>
          <a:lstStyle/>
          <a:p>
            <a:pPr marL="0" indent="0" algn="ctr" eaLnBrk="1" hangingPunct="1">
              <a:lnSpc>
                <a:spcPts val="1675"/>
              </a:lnSpc>
              <a:spcBef>
                <a:spcPct val="0"/>
              </a:spcBef>
              <a:buFontTx/>
              <a:buNone/>
            </a:pPr>
            <a:endParaRPr lang="ru-RU" altLang="ru-RU" sz="1400">
              <a:latin typeface="Times New Roman" panose="02020603050405020304" pitchFamily="18" charset="0"/>
            </a:endParaRPr>
          </a:p>
        </p:txBody>
      </p:sp>
      <p:graphicFrame>
        <p:nvGraphicFramePr>
          <p:cNvPr id="252969" name="Group 41">
            <a:extLst>
              <a:ext uri="{FF2B5EF4-FFF2-40B4-BE49-F238E27FC236}">
                <a16:creationId xmlns:a16="http://schemas.microsoft.com/office/drawing/2014/main" id="{25072F55-9760-4AD6-AE1F-08F3EDF8C3AB}"/>
              </a:ext>
            </a:extLst>
          </p:cNvPr>
          <p:cNvGraphicFramePr>
            <a:graphicFrameLocks noGrp="1"/>
          </p:cNvGraphicFramePr>
          <p:nvPr>
            <p:ph idx="4294967295"/>
          </p:nvPr>
        </p:nvGraphicFramePr>
        <p:xfrm>
          <a:off x="692150" y="395288"/>
          <a:ext cx="5976938" cy="1008062"/>
        </p:xfrm>
        <a:graphic>
          <a:graphicData uri="http://schemas.openxmlformats.org/drawingml/2006/table">
            <a:tbl>
              <a:tblPr/>
              <a:tblGrid>
                <a:gridCol w="5976938">
                  <a:extLst>
                    <a:ext uri="{9D8B030D-6E8A-4147-A177-3AD203B41FA5}">
                      <a16:colId xmlns:a16="http://schemas.microsoft.com/office/drawing/2014/main" val="20000"/>
                    </a:ext>
                  </a:extLst>
                </a:gridCol>
              </a:tblGrid>
              <a:tr h="100806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900" b="1" i="0" u="none" strike="noStrike" cap="none" normalizeH="0" baseline="0" dirty="0">
                          <a:ln>
                            <a:noFill/>
                          </a:ln>
                          <a:solidFill>
                            <a:schemeClr val="tx1"/>
                          </a:solidFill>
                          <a:effectLst/>
                          <a:latin typeface="Times New Roman" pitchFamily="18" charset="0"/>
                          <a:cs typeface="Times New Roman" pitchFamily="18" charset="0"/>
                        </a:rPr>
                        <a:t>Отдельный пост по охране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900" b="1" i="0" u="none" strike="noStrike" cap="none" normalizeH="0" baseline="0" dirty="0">
                          <a:ln>
                            <a:noFill/>
                          </a:ln>
                          <a:solidFill>
                            <a:schemeClr val="tx1"/>
                          </a:solidFill>
                          <a:effectLst/>
                          <a:latin typeface="Times New Roman" pitchFamily="18" charset="0"/>
                          <a:cs typeface="Times New Roman" pitchFamily="18" charset="0"/>
                        </a:rPr>
                        <a:t>ГКП-1А </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УГПУ пожарной части №19</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cs typeface="Times New Roman" pitchFamily="18" charset="0"/>
                        </a:rPr>
                        <a:t>25 км. от г. Новый Уренгой</a:t>
                      </a:r>
                      <a:endParaRPr kumimoji="0" lang="ru-RU" sz="1400" b="0" i="0" u="none" strike="noStrike" cap="none" normalizeH="0" baseline="0" dirty="0">
                        <a:ln>
                          <a:noFill/>
                        </a:ln>
                        <a:solidFill>
                          <a:schemeClr val="tx1"/>
                        </a:solidFill>
                        <a:effectLst/>
                        <a:latin typeface="Times New Roman" pitchFamily="18" charset="0"/>
                      </a:endParaRPr>
                    </a:p>
                  </a:txBody>
                  <a:tcPr marT="45702" marB="45702"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3797" name="Picture 42" descr="IMGP1058">
            <a:extLst>
              <a:ext uri="{FF2B5EF4-FFF2-40B4-BE49-F238E27FC236}">
                <a16:creationId xmlns:a16="http://schemas.microsoft.com/office/drawing/2014/main" id="{194AEE39-D225-4E5B-BE47-A29707722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541463"/>
            <a:ext cx="5946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91399D5-8D8D-486C-BE4C-B383E462C7C0}"/>
              </a:ext>
            </a:extLst>
          </p:cNvPr>
          <p:cNvSpPr>
            <a:spLocks noGrp="1" noChangeArrowheads="1"/>
          </p:cNvSpPr>
          <p:nvPr>
            <p:ph type="body" idx="1"/>
          </p:nvPr>
        </p:nvSpPr>
        <p:spPr>
          <a:xfrm>
            <a:off x="549275" y="539750"/>
            <a:ext cx="5965825" cy="7627938"/>
          </a:xfrm>
        </p:spPr>
        <p:txBody>
          <a:bodyPr/>
          <a:lstStyle/>
          <a:p>
            <a:pPr marL="0" indent="271463" algn="just" eaLnBrk="1" hangingPunct="1">
              <a:lnSpc>
                <a:spcPts val="1675"/>
              </a:lnSpc>
              <a:spcBef>
                <a:spcPct val="0"/>
              </a:spcBef>
              <a:buFontTx/>
              <a:buNone/>
            </a:pPr>
            <a:r>
              <a:rPr lang="ru-RU" altLang="ru-RU" sz="1400">
                <a:latin typeface="Times New Roman" panose="02020603050405020304" pitchFamily="18" charset="0"/>
              </a:rPr>
              <a:t>Отдельный пост № 1 пожарной части № 19 расположен в Пуровском районе Ямало-Ненецкого автономного округа, в 25 км. от г. Новый Уренгой, на территории газоконденсатного промысла № 1 «А» УГПУ ООО «Газпром добыча Уренгой» ПАО «Газпром».</a:t>
            </a:r>
          </a:p>
          <a:p>
            <a:pPr marL="0" indent="271463" algn="just" eaLnBrk="1" hangingPunct="1">
              <a:lnSpc>
                <a:spcPts val="1675"/>
              </a:lnSpc>
              <a:spcBef>
                <a:spcPct val="0"/>
              </a:spcBef>
              <a:buFontTx/>
              <a:buNone/>
            </a:pPr>
            <a:r>
              <a:rPr lang="ru-RU" altLang="ru-RU" sz="1400">
                <a:latin typeface="Times New Roman" panose="02020603050405020304" pitchFamily="18" charset="0"/>
              </a:rPr>
              <a:t>Охраняемый объект – ГКП № 1 «А» УГПУ ООО «Газпром добыча Уренгой ПАО «Газпром».</a:t>
            </a:r>
          </a:p>
          <a:p>
            <a:pPr marL="0" indent="271463" algn="just" eaLnBrk="1" hangingPunct="1">
              <a:lnSpc>
                <a:spcPts val="1675"/>
              </a:lnSpc>
              <a:spcBef>
                <a:spcPct val="0"/>
              </a:spcBef>
              <a:buFontTx/>
              <a:buNone/>
            </a:pPr>
            <a:r>
              <a:rPr lang="ru-RU" altLang="ru-RU" sz="1400">
                <a:latin typeface="Times New Roman" panose="02020603050405020304" pitchFamily="18" charset="0"/>
              </a:rPr>
              <a:t>С момента основания, до передислокации 1 июля 2016 года, отдельный пост № 1 пожарной части № 19 охранял центральный пункт сбора нефти № 2 нефтегазопромыслового управления ООО «Газпром добыча Уренгой» ПАО «Газпром».</a:t>
            </a:r>
          </a:p>
          <a:p>
            <a:pPr marL="0" indent="271463" algn="just" eaLnBrk="1" hangingPunct="1">
              <a:lnSpc>
                <a:spcPts val="1675"/>
              </a:lnSpc>
              <a:spcBef>
                <a:spcPct val="0"/>
              </a:spcBef>
              <a:buFontTx/>
              <a:buNone/>
            </a:pPr>
            <a:r>
              <a:rPr lang="ru-RU" altLang="ru-RU" sz="1400">
                <a:latin typeface="Times New Roman" panose="02020603050405020304" pitchFamily="18" charset="0"/>
              </a:rPr>
              <a:t>Личный состав работает вахтовым методом. Основное внимание уделяется систематической профессиональной подготовке, отработке навыков работы с пожарно-техническим вооружением, что позволяет личному составу быть в постоянной боевой готовности и с успехом решать поставленные задачи по профилактике и тушению пожаров на охраняемой территории.</a:t>
            </a:r>
          </a:p>
          <a:p>
            <a:pPr marL="0" indent="271463" algn="just" eaLnBrk="1" hangingPunct="1">
              <a:lnSpc>
                <a:spcPts val="1675"/>
              </a:lnSpc>
              <a:spcBef>
                <a:spcPct val="0"/>
              </a:spcBef>
              <a:buFontTx/>
              <a:buNone/>
            </a:pPr>
            <a:endParaRPr lang="ru-RU" altLang="ru-RU" sz="140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a:extLst>
              <a:ext uri="{FF2B5EF4-FFF2-40B4-BE49-F238E27FC236}">
                <a16:creationId xmlns:a16="http://schemas.microsoft.com/office/drawing/2014/main" id="{416D2FCB-B7C1-4C16-856B-8BD50913FA1D}"/>
              </a:ext>
            </a:extLst>
          </p:cNvPr>
          <p:cNvSpPr>
            <a:spLocks noGrp="1" noChangeArrowheads="1"/>
          </p:cNvSpPr>
          <p:nvPr>
            <p:ph type="title"/>
          </p:nvPr>
        </p:nvSpPr>
        <p:spPr>
          <a:xfrm>
            <a:off x="342900" y="366713"/>
            <a:ext cx="6172200" cy="1252537"/>
          </a:xfrm>
        </p:spPr>
        <p:txBody>
          <a:bodyPr/>
          <a:lstStyle/>
          <a:p>
            <a:pPr eaLnBrk="1" hangingPunct="1"/>
            <a:r>
              <a:rPr lang="ru-RU" altLang="ru-RU" sz="1800" b="1">
                <a:solidFill>
                  <a:schemeClr val="tx1"/>
                </a:solidFill>
                <a:latin typeface="Times New Roman" panose="02020603050405020304" pitchFamily="18" charset="0"/>
              </a:rPr>
              <a:t>Пожарная часть № 21</a:t>
            </a:r>
            <a:br>
              <a:rPr lang="ru-RU" altLang="ru-RU" sz="1800" b="1">
                <a:solidFill>
                  <a:schemeClr val="tx1"/>
                </a:solidFill>
                <a:latin typeface="Times New Roman" panose="02020603050405020304" pitchFamily="18" charset="0"/>
              </a:rPr>
            </a:br>
            <a:r>
              <a:rPr lang="ru-RU" altLang="ru-RU" sz="1400">
                <a:solidFill>
                  <a:schemeClr val="tx1"/>
                </a:solidFill>
                <a:latin typeface="Times New Roman" panose="02020603050405020304" pitchFamily="18" charset="0"/>
              </a:rPr>
              <a:t>(1 разряда),</a:t>
            </a:r>
            <a:r>
              <a:rPr lang="ru-RU" altLang="ru-RU" sz="1400" b="1">
                <a:solidFill>
                  <a:schemeClr val="tx1"/>
                </a:solidFill>
                <a:latin typeface="Times New Roman" panose="02020603050405020304" pitchFamily="18" charset="0"/>
              </a:rPr>
              <a:t>  </a:t>
            </a:r>
            <a:r>
              <a:rPr lang="ru-RU" altLang="ru-RU" sz="1400">
                <a:solidFill>
                  <a:schemeClr val="tx1"/>
                </a:solidFill>
                <a:latin typeface="Times New Roman" panose="02020603050405020304" pitchFamily="18" charset="0"/>
              </a:rPr>
              <a:t>137 км. от г. Новый Уренгой, </a:t>
            </a:r>
            <a:br>
              <a:rPr lang="ru-RU" altLang="ru-RU" sz="1400">
                <a:solidFill>
                  <a:schemeClr val="tx1"/>
                </a:solidFill>
                <a:latin typeface="Times New Roman" panose="02020603050405020304" pitchFamily="18" charset="0"/>
              </a:rPr>
            </a:br>
            <a:r>
              <a:rPr lang="ru-RU" altLang="ru-RU" sz="1400">
                <a:solidFill>
                  <a:schemeClr val="tx1"/>
                </a:solidFill>
                <a:latin typeface="Times New Roman" panose="02020603050405020304" pitchFamily="18" charset="0"/>
              </a:rPr>
              <a:t>севернее Северного Полярного круга</a:t>
            </a:r>
            <a:endParaRPr lang="ru-RU" altLang="ru-RU" sz="1400">
              <a:latin typeface="Times New Roman" panose="02020603050405020304" pitchFamily="18" charset="0"/>
            </a:endParaRPr>
          </a:p>
        </p:txBody>
      </p:sp>
      <p:pic>
        <p:nvPicPr>
          <p:cNvPr id="35843" name="Picture 15" descr="P6011914">
            <a:extLst>
              <a:ext uri="{FF2B5EF4-FFF2-40B4-BE49-F238E27FC236}">
                <a16:creationId xmlns:a16="http://schemas.microsoft.com/office/drawing/2014/main" id="{76F486FB-B96B-4D02-9B60-AD706367241D}"/>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7688" y="1619250"/>
            <a:ext cx="5954712" cy="3605213"/>
          </a:xfrm>
          <a:noFill/>
        </p:spPr>
      </p:pic>
      <p:graphicFrame>
        <p:nvGraphicFramePr>
          <p:cNvPr id="226356" name="Group 52">
            <a:extLst>
              <a:ext uri="{FF2B5EF4-FFF2-40B4-BE49-F238E27FC236}">
                <a16:creationId xmlns:a16="http://schemas.microsoft.com/office/drawing/2014/main" id="{8CF37E4E-0DDF-4650-93E8-7E984EDED1CC}"/>
              </a:ext>
            </a:extLst>
          </p:cNvPr>
          <p:cNvGraphicFramePr>
            <a:graphicFrameLocks noGrp="1"/>
          </p:cNvGraphicFramePr>
          <p:nvPr>
            <p:ph sz="quarter" idx="2"/>
          </p:nvPr>
        </p:nvGraphicFramePr>
        <p:xfrm>
          <a:off x="2924175" y="5651500"/>
          <a:ext cx="3313113" cy="1989138"/>
        </p:xfrm>
        <a:graphic>
          <a:graphicData uri="http://schemas.openxmlformats.org/drawingml/2006/table">
            <a:tbl>
              <a:tblPr/>
              <a:tblGrid>
                <a:gridCol w="3313113">
                  <a:extLst>
                    <a:ext uri="{9D8B030D-6E8A-4147-A177-3AD203B41FA5}">
                      <a16:colId xmlns:a16="http://schemas.microsoft.com/office/drawing/2014/main" val="20000"/>
                    </a:ext>
                  </a:extLst>
                </a:gridCol>
              </a:tblGrid>
              <a:tr h="1989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latin typeface="Times New Roman" pitchFamily="18" charset="0"/>
                        </a:rPr>
                        <a:t>ЕНИЧ</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latin typeface="Times New Roman" pitchFamily="18" charset="0"/>
                        </a:rPr>
                        <a:t>Петр Николаевич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rPr>
                        <a:t>Начальник пожарной части № 21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rPr>
                        <a:t>с 15 декабря 2020 г.</a:t>
                      </a:r>
                      <a:endParaRPr kumimoji="0" lang="ru-RU" sz="1400" b="0" i="0" u="sng" strike="noStrike" cap="none" normalizeH="0" baseline="0" dirty="0">
                        <a:ln>
                          <a:noFill/>
                        </a:ln>
                        <a:solidFill>
                          <a:schemeClr val="tx1"/>
                        </a:solidFill>
                        <a:effectLst/>
                        <a:latin typeface="Times New Roman" pitchFamily="18" charset="0"/>
                      </a:endParaRPr>
                    </a:p>
                  </a:txBody>
                  <a:tcPr marL="91461" marR="91461" marT="45710" marB="45710"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5846" name="Рисунок 1">
            <a:extLst>
              <a:ext uri="{FF2B5EF4-FFF2-40B4-BE49-F238E27FC236}">
                <a16:creationId xmlns:a16="http://schemas.microsoft.com/office/drawing/2014/main" id="{B07054F1-4A59-4291-8C54-0C694805FC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5580063"/>
            <a:ext cx="2232025"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D80B7B73-1301-4CFC-B019-448B50058465}"/>
              </a:ext>
            </a:extLst>
          </p:cNvPr>
          <p:cNvSpPr>
            <a:spLocks noGrp="1" noChangeArrowheads="1"/>
          </p:cNvSpPr>
          <p:nvPr>
            <p:ph type="body" idx="1"/>
          </p:nvPr>
        </p:nvSpPr>
        <p:spPr>
          <a:xfrm>
            <a:off x="549275" y="755650"/>
            <a:ext cx="6027738" cy="6034088"/>
          </a:xfrm>
        </p:spPr>
        <p:txBody>
          <a:bodyPr/>
          <a:lstStyle/>
          <a:p>
            <a:pPr marL="0" indent="271463" algn="just" eaLnBrk="1" hangingPunct="1">
              <a:lnSpc>
                <a:spcPts val="1680"/>
              </a:lnSpc>
              <a:spcBef>
                <a:spcPts val="0"/>
              </a:spcBef>
              <a:buFontTx/>
              <a:buNone/>
              <a:defRPr/>
            </a:pPr>
            <a:r>
              <a:rPr lang="ru-RU" altLang="ru-RU" sz="1400" dirty="0">
                <a:latin typeface="Times New Roman" pitchFamily="18" charset="0"/>
              </a:rPr>
              <a:t>Пожарная часть № 21 расположена в Пуровском районе Ямало-Ненецкого автономного округа, севернее северного Полярного круга, в 137 км. от г. Новый Уренгой, на территории газового промысла № 11 ООО «Газпром добыча Уренгой» ПАО «Газпром». </a:t>
            </a:r>
          </a:p>
          <a:p>
            <a:pPr marL="0" indent="271463" algn="just" eaLnBrk="1" hangingPunct="1">
              <a:lnSpc>
                <a:spcPts val="1680"/>
              </a:lnSpc>
              <a:spcBef>
                <a:spcPts val="0"/>
              </a:spcBef>
              <a:buFontTx/>
              <a:buNone/>
              <a:defRPr/>
            </a:pPr>
            <a:r>
              <a:rPr lang="ru-RU" altLang="ru-RU" sz="1400" dirty="0">
                <a:latin typeface="Times New Roman" pitchFamily="18" charset="0"/>
              </a:rPr>
              <a:t>Осуществляет охрану объектов ГКП № 11, ГП № 12, ГП № 13 ООО «Газпром добыча Уренгой» ПАО «Газпром», вахтовый поселок «Сеноман», водозабор «Табь-Яха», п/ст. «Оленья».</a:t>
            </a:r>
          </a:p>
          <a:p>
            <a:pPr marL="0" indent="271463" algn="just" eaLnBrk="1" hangingPunct="1">
              <a:lnSpc>
                <a:spcPts val="1680"/>
              </a:lnSpc>
              <a:spcBef>
                <a:spcPts val="0"/>
              </a:spcBef>
              <a:buFontTx/>
              <a:buNone/>
              <a:defRPr/>
            </a:pPr>
            <a:r>
              <a:rPr lang="ru-RU" altLang="ru-RU" sz="1400" dirty="0">
                <a:latin typeface="Times New Roman" pitchFamily="18" charset="0"/>
              </a:rPr>
              <a:t>Хорошая профессиональная подготовка, морально-волевые качества личного состава пожарной части позволяют обеспечивать постоянную готовность к выполнению задач по тушению пожаров и проведению аварийно-спасательных работ. Круглосуточно осуществляется дозорная служба на охраняемом объекте, обеспечивается контроль проведения огневых и газоопасных работ, выявляются и предлагаются к устранению замечания по соблюдению норм и правил пожарной безопасности.</a:t>
            </a:r>
          </a:p>
          <a:p>
            <a:pPr marL="0" indent="271463" algn="just" eaLnBrk="1" hangingPunct="1">
              <a:lnSpc>
                <a:spcPts val="1680"/>
              </a:lnSpc>
              <a:spcBef>
                <a:spcPts val="0"/>
              </a:spcBef>
              <a:buFontTx/>
              <a:buNone/>
              <a:defRPr/>
            </a:pPr>
            <a:r>
              <a:rPr lang="ru-RU" altLang="ru-RU" sz="1400" dirty="0">
                <a:latin typeface="Times New Roman" pitchFamily="18" charset="0"/>
              </a:rPr>
              <a:t>В разное время часть  возглавляли: Ефремов В. М., Клиссак Ю.Н., Кудря В.В., Фаттахов Р. К., Писарский А.В.,  Афанасьев В.Ю., Боев С.Н., Якунин А.С., Касьян Р.В.           </a:t>
            </a:r>
          </a:p>
          <a:p>
            <a:pPr algn="ctr" eaLnBrk="1" hangingPunct="1">
              <a:lnSpc>
                <a:spcPct val="80000"/>
              </a:lnSpc>
              <a:buFontTx/>
              <a:buNone/>
              <a:defRPr/>
            </a:pPr>
            <a:r>
              <a:rPr lang="ru-RU" altLang="ru-RU" sz="1400" dirty="0">
                <a:latin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a:extLst>
              <a:ext uri="{FF2B5EF4-FFF2-40B4-BE49-F238E27FC236}">
                <a16:creationId xmlns:a16="http://schemas.microsoft.com/office/drawing/2014/main" id="{9B1FDFA0-27FF-4E1F-90B8-1C3AE7FF7C4C}"/>
              </a:ext>
            </a:extLst>
          </p:cNvPr>
          <p:cNvSpPr>
            <a:spLocks noGrp="1" noChangeArrowheads="1"/>
          </p:cNvSpPr>
          <p:nvPr>
            <p:ph type="title"/>
          </p:nvPr>
        </p:nvSpPr>
        <p:spPr>
          <a:xfrm>
            <a:off x="765175" y="611188"/>
            <a:ext cx="5761038" cy="720725"/>
          </a:xfrm>
        </p:spPr>
        <p:txBody>
          <a:bodyPr/>
          <a:lstStyle/>
          <a:p>
            <a:pPr eaLnBrk="1" hangingPunct="1"/>
            <a:br>
              <a:rPr lang="ru-RU" altLang="ru-RU" sz="1400" b="1">
                <a:latin typeface="Times New Roman" panose="02020603050405020304" pitchFamily="18" charset="0"/>
              </a:rPr>
            </a:br>
            <a:br>
              <a:rPr lang="ru-RU" altLang="ru-RU" sz="1400" b="1">
                <a:latin typeface="Times New Roman" panose="02020603050405020304" pitchFamily="18" charset="0"/>
              </a:rPr>
            </a:br>
            <a:endParaRPr lang="ru-RU" altLang="ru-RU" sz="1400">
              <a:latin typeface="Times New Roman" panose="02020603050405020304" pitchFamily="18" charset="0"/>
            </a:endParaRPr>
          </a:p>
        </p:txBody>
      </p:sp>
      <p:sp>
        <p:nvSpPr>
          <p:cNvPr id="37891" name="Rectangle 6">
            <a:extLst>
              <a:ext uri="{FF2B5EF4-FFF2-40B4-BE49-F238E27FC236}">
                <a16:creationId xmlns:a16="http://schemas.microsoft.com/office/drawing/2014/main" id="{1F269914-1C34-409D-93F2-866A61E8BD7C}"/>
              </a:ext>
            </a:extLst>
          </p:cNvPr>
          <p:cNvSpPr>
            <a:spLocks noGrp="1" noChangeArrowheads="1"/>
          </p:cNvSpPr>
          <p:nvPr>
            <p:ph type="body" sz="half" idx="3"/>
          </p:nvPr>
        </p:nvSpPr>
        <p:spPr>
          <a:xfrm>
            <a:off x="3505200" y="5867400"/>
            <a:ext cx="3009900" cy="2300288"/>
          </a:xfrm>
        </p:spPr>
        <p:txBody>
          <a:bodyPr/>
          <a:lstStyle/>
          <a:p>
            <a:pPr marL="609600" indent="-609600" algn="just" eaLnBrk="1" hangingPunct="1">
              <a:buFontTx/>
              <a:buNone/>
            </a:pPr>
            <a:endParaRPr lang="ru-RU" altLang="ru-RU" sz="2800">
              <a:latin typeface="Times New Roman" panose="02020603050405020304" pitchFamily="18" charset="0"/>
              <a:cs typeface="Times New Roman" panose="02020603050405020304" pitchFamily="18" charset="0"/>
            </a:endParaRPr>
          </a:p>
          <a:p>
            <a:pPr marL="609600" indent="-609600" algn="ctr" eaLnBrk="1" hangingPunct="1">
              <a:buFontTx/>
              <a:buNone/>
            </a:pPr>
            <a:endParaRPr lang="ru-RU" altLang="ru-RU" sz="1400" b="1">
              <a:latin typeface="Times New Roman" panose="02020603050405020304" pitchFamily="18" charset="0"/>
            </a:endParaRPr>
          </a:p>
          <a:p>
            <a:pPr marL="609600" indent="-609600" algn="ctr" eaLnBrk="1" hangingPunct="1">
              <a:buFontTx/>
              <a:buNone/>
            </a:pPr>
            <a:r>
              <a:rPr lang="ru-RU" altLang="ru-RU" sz="1800" b="1">
                <a:latin typeface="Times New Roman" panose="02020603050405020304" pitchFamily="18" charset="0"/>
              </a:rPr>
              <a:t>ТИМОЩЕНКО</a:t>
            </a:r>
          </a:p>
          <a:p>
            <a:pPr marL="609600" indent="-609600" algn="ctr" eaLnBrk="1" hangingPunct="1">
              <a:buFontTx/>
              <a:buNone/>
            </a:pPr>
            <a:r>
              <a:rPr lang="ru-RU" altLang="ru-RU" sz="1800" b="1">
                <a:latin typeface="Times New Roman" panose="02020603050405020304" pitchFamily="18" charset="0"/>
              </a:rPr>
              <a:t>Олег Анатольевич</a:t>
            </a:r>
          </a:p>
          <a:p>
            <a:pPr marL="609600" indent="-609600" algn="ctr" eaLnBrk="1" hangingPunct="1">
              <a:buFontTx/>
              <a:buNone/>
            </a:pPr>
            <a:endParaRPr lang="ru-RU" altLang="ru-RU" sz="1800" b="1">
              <a:latin typeface="Times New Roman" panose="02020603050405020304" pitchFamily="18" charset="0"/>
            </a:endParaRPr>
          </a:p>
          <a:p>
            <a:pPr marL="609600" indent="-609600" algn="ctr" eaLnBrk="1" hangingPunct="1">
              <a:buFontTx/>
              <a:buNone/>
            </a:pPr>
            <a:r>
              <a:rPr lang="ru-RU" altLang="ru-RU" sz="1400">
                <a:latin typeface="Times New Roman" panose="02020603050405020304" pitchFamily="18" charset="0"/>
              </a:rPr>
              <a:t>Начальник пожарной части № 22 с</a:t>
            </a:r>
          </a:p>
          <a:p>
            <a:pPr marL="609600" indent="-609600" algn="ctr" eaLnBrk="1" hangingPunct="1">
              <a:buFontTx/>
              <a:buNone/>
            </a:pPr>
            <a:r>
              <a:rPr lang="ru-RU" altLang="ru-RU" sz="1400">
                <a:latin typeface="Times New Roman" panose="02020603050405020304" pitchFamily="18" charset="0"/>
              </a:rPr>
              <a:t>24 сентября 2021 г.</a:t>
            </a:r>
          </a:p>
        </p:txBody>
      </p:sp>
      <p:pic>
        <p:nvPicPr>
          <p:cNvPr id="37892" name="Picture 13" descr="пч 22">
            <a:extLst>
              <a:ext uri="{FF2B5EF4-FFF2-40B4-BE49-F238E27FC236}">
                <a16:creationId xmlns:a16="http://schemas.microsoft.com/office/drawing/2014/main" id="{0CD42D01-7CB2-4AC9-A4FC-01BCD040CD6B}"/>
              </a:ext>
            </a:extLst>
          </p:cNvPr>
          <p:cNvPicPr>
            <a:picLocks noChangeAspect="1" noChangeArrowheads="1"/>
          </p:cNvPicPr>
          <p:nvPr>
            <p:ph sz="quarter" idx="1"/>
          </p:nvPr>
        </p:nvPicPr>
        <p:blipFill>
          <a:blip r:embed="rId2">
            <a:lum contrast="-2000"/>
            <a:extLst>
              <a:ext uri="{28A0092B-C50C-407E-A947-70E740481C1C}">
                <a14:useLocalDpi xmlns:a14="http://schemas.microsoft.com/office/drawing/2010/main" val="0"/>
              </a:ext>
            </a:extLst>
          </a:blip>
          <a:srcRect/>
          <a:stretch>
            <a:fillRect/>
          </a:stretch>
        </p:blipFill>
        <p:spPr>
          <a:xfrm>
            <a:off x="595313" y="1331913"/>
            <a:ext cx="5786437" cy="3562350"/>
          </a:xfrm>
          <a:noFill/>
        </p:spPr>
      </p:pic>
      <p:sp>
        <p:nvSpPr>
          <p:cNvPr id="37893" name="Rectangle 16">
            <a:extLst>
              <a:ext uri="{FF2B5EF4-FFF2-40B4-BE49-F238E27FC236}">
                <a16:creationId xmlns:a16="http://schemas.microsoft.com/office/drawing/2014/main" id="{ED544B4D-77A2-4464-ADD0-31947C52932C}"/>
              </a:ext>
            </a:extLst>
          </p:cNvPr>
          <p:cNvSpPr>
            <a:spLocks noChangeArrowheads="1"/>
          </p:cNvSpPr>
          <p:nvPr/>
        </p:nvSpPr>
        <p:spPr bwMode="auto">
          <a:xfrm>
            <a:off x="981075" y="252413"/>
            <a:ext cx="5543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chemeClr val="tx2"/>
                </a:solidFill>
                <a:latin typeface="Times New Roman" panose="02020603050405020304" pitchFamily="18" charset="0"/>
              </a:rPr>
              <a:t>Пожарная часть № 22</a:t>
            </a:r>
            <a:br>
              <a:rPr lang="ru-RU" altLang="ru-RU" sz="1800">
                <a:solidFill>
                  <a:schemeClr val="tx2"/>
                </a:solidFill>
                <a:latin typeface="Times New Roman" panose="02020603050405020304" pitchFamily="18" charset="0"/>
              </a:rPr>
            </a:br>
            <a:r>
              <a:rPr lang="ru-RU" altLang="ru-RU" sz="1400">
                <a:solidFill>
                  <a:schemeClr val="tx2"/>
                </a:solidFill>
                <a:latin typeface="Times New Roman" panose="02020603050405020304" pitchFamily="18" charset="0"/>
              </a:rPr>
              <a:t>(1 разряда), 260 км. от г. Новый Уренгой,</a:t>
            </a:r>
          </a:p>
          <a:p>
            <a:pPr algn="ctr" eaLnBrk="1" hangingPunct="1">
              <a:spcBef>
                <a:spcPct val="0"/>
              </a:spcBef>
              <a:buFontTx/>
              <a:buNone/>
            </a:pPr>
            <a:r>
              <a:rPr lang="ru-RU" altLang="ru-RU" sz="1400">
                <a:solidFill>
                  <a:schemeClr val="tx2"/>
                </a:solidFill>
                <a:latin typeface="Times New Roman" panose="02020603050405020304" pitchFamily="18" charset="0"/>
              </a:rPr>
              <a:t>севернее северного Полярного круга, </a:t>
            </a:r>
          </a:p>
        </p:txBody>
      </p:sp>
      <p:pic>
        <p:nvPicPr>
          <p:cNvPr id="37894" name="Рисунок 1">
            <a:extLst>
              <a:ext uri="{FF2B5EF4-FFF2-40B4-BE49-F238E27FC236}">
                <a16:creationId xmlns:a16="http://schemas.microsoft.com/office/drawing/2014/main" id="{3EC3AEAD-B10F-4AD9-84DF-84AF5E0372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013" y="5418138"/>
            <a:ext cx="187325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5FD23E56-31A7-4B1C-AAA6-D441D5A87AED}"/>
              </a:ext>
            </a:extLst>
          </p:cNvPr>
          <p:cNvSpPr>
            <a:spLocks noGrp="1" noChangeArrowheads="1"/>
          </p:cNvSpPr>
          <p:nvPr>
            <p:ph type="body" idx="1"/>
          </p:nvPr>
        </p:nvSpPr>
        <p:spPr>
          <a:xfrm>
            <a:off x="549275" y="611188"/>
            <a:ext cx="6099175" cy="6840537"/>
          </a:xfrm>
        </p:spPr>
        <p:txBody>
          <a:bodyPr/>
          <a:lstStyle/>
          <a:p>
            <a:pPr algn="ctr" eaLnBrk="1" hangingPunct="1">
              <a:lnSpc>
                <a:spcPct val="80000"/>
              </a:lnSpc>
              <a:buFontTx/>
              <a:buNone/>
              <a:defRPr/>
            </a:pPr>
            <a:endParaRPr lang="ru-RU" altLang="ru-RU" sz="1400" dirty="0">
              <a:latin typeface="Times New Roman" pitchFamily="18" charset="0"/>
            </a:endParaRPr>
          </a:p>
          <a:p>
            <a:pPr marL="0" indent="271463" algn="just" eaLnBrk="1" hangingPunct="1">
              <a:lnSpc>
                <a:spcPts val="1680"/>
              </a:lnSpc>
              <a:spcBef>
                <a:spcPts val="0"/>
              </a:spcBef>
              <a:buFontTx/>
              <a:buNone/>
              <a:defRPr/>
            </a:pPr>
            <a:r>
              <a:rPr lang="ru-RU" altLang="ru-RU" sz="1400" dirty="0">
                <a:latin typeface="Times New Roman" pitchFamily="18" charset="0"/>
              </a:rPr>
              <a:t>Пожарная часть № 22 расположена в Тазовском районе Ямало-Ненецкого автономного округа, севернее северного Полярного круга, в 260 км. от г. Новый Уренгой, на территории УКПГ ТПП «Ямалнефтегаз» ООО «ЛУКОЙЛ – Западная Сибирь» Находкинского нефтегазоконденсатного месторождения.</a:t>
            </a:r>
          </a:p>
          <a:p>
            <a:pPr marL="0" indent="271463" algn="just" eaLnBrk="1" hangingPunct="1">
              <a:lnSpc>
                <a:spcPts val="1680"/>
              </a:lnSpc>
              <a:spcBef>
                <a:spcPts val="0"/>
              </a:spcBef>
              <a:buFontTx/>
              <a:buNone/>
              <a:defRPr/>
            </a:pPr>
            <a:r>
              <a:rPr lang="ru-RU" altLang="ru-RU" sz="1400" dirty="0">
                <a:latin typeface="Times New Roman" pitchFamily="18" charset="0"/>
              </a:rPr>
              <a:t>Подразделение охраняет объекты УКПГ, ГКС, ВЖК, ДКС ТПП «Ямалнефтегаз» ООО «ЛУКОЙЛ – Западная Сибирь».</a:t>
            </a:r>
          </a:p>
          <a:p>
            <a:pPr marL="0" indent="271463" algn="just" eaLnBrk="1" hangingPunct="1">
              <a:lnSpc>
                <a:spcPts val="1680"/>
              </a:lnSpc>
              <a:spcBef>
                <a:spcPts val="0"/>
              </a:spcBef>
              <a:buFontTx/>
              <a:buNone/>
              <a:defRPr/>
            </a:pPr>
            <a:r>
              <a:rPr lang="ru-RU" altLang="ru-RU" sz="1400" dirty="0">
                <a:latin typeface="Times New Roman" pitchFamily="18" charset="0"/>
              </a:rPr>
              <a:t>В 2005 г., связи с ускоренным освоением Находкинского НГКМ, было создано пожарное подразделение для охраны и обслуживания месторождения. Здание ПЧ не было еще введено в эксплуатацию, когда первые 14 работников  прибыли на место дислокации и совместно с рабочими начали благоустройство части. За многие годы совместной работы сложились плодотворные и конструктивные отношения с руководителями охраняемых объектов, которые способствует созданию хорошей материальной базы для деятельности подразделения по тушению возможных пожаров, ликвидации ЧС и проведения пожарно-профилактических мероприятий.</a:t>
            </a:r>
          </a:p>
          <a:p>
            <a:pPr marL="0" indent="271463" algn="just" eaLnBrk="1" hangingPunct="1">
              <a:lnSpc>
                <a:spcPts val="1680"/>
              </a:lnSpc>
              <a:spcBef>
                <a:spcPts val="0"/>
              </a:spcBef>
              <a:buFontTx/>
              <a:buNone/>
              <a:defRPr/>
            </a:pPr>
            <a:r>
              <a:rPr lang="ru-RU" altLang="ru-RU" sz="1400" dirty="0">
                <a:latin typeface="Times New Roman" pitchFamily="18" charset="0"/>
              </a:rPr>
              <a:t>Ежесуточно, в ночное время, личным составом дежурных караулов осуществляется дозорная служба. Ежедневно проводится проверка противопожарного водоснабжения, обслуживание пожарной техники. Осуществляется контроль проведения огневых работ, проверка АПС, АПТ, АВВ на объектах УКПГ, ГКС, ВЖК, парке ГСМ, кустовых площадках. </a:t>
            </a:r>
          </a:p>
          <a:p>
            <a:pPr marL="0" indent="271463" algn="just" eaLnBrk="1" hangingPunct="1">
              <a:lnSpc>
                <a:spcPts val="1680"/>
              </a:lnSpc>
              <a:spcBef>
                <a:spcPts val="0"/>
              </a:spcBef>
              <a:buFontTx/>
              <a:buNone/>
              <a:defRPr/>
            </a:pPr>
            <a:r>
              <a:rPr lang="ru-RU" altLang="ru-RU" sz="1400" dirty="0">
                <a:latin typeface="Times New Roman" pitchFamily="18" charset="0"/>
              </a:rPr>
              <a:t>С момента основания частью руководили Филатов И.В., Илларионов Е.Н., Злобин В.В.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пч 23">
            <a:extLst>
              <a:ext uri="{FF2B5EF4-FFF2-40B4-BE49-F238E27FC236}">
                <a16:creationId xmlns:a16="http://schemas.microsoft.com/office/drawing/2014/main" id="{1E429031-7600-4AE7-A74B-330C23856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260475"/>
            <a:ext cx="57499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a:extLst>
              <a:ext uri="{FF2B5EF4-FFF2-40B4-BE49-F238E27FC236}">
                <a16:creationId xmlns:a16="http://schemas.microsoft.com/office/drawing/2014/main" id="{29360A98-587C-448A-AA44-CBF24D4E6713}"/>
              </a:ext>
            </a:extLst>
          </p:cNvPr>
          <p:cNvSpPr>
            <a:spLocks noChangeArrowheads="1"/>
          </p:cNvSpPr>
          <p:nvPr/>
        </p:nvSpPr>
        <p:spPr bwMode="auto">
          <a:xfrm>
            <a:off x="3500438" y="6340475"/>
            <a:ext cx="30337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МЕДВЕДЬ </a:t>
            </a:r>
          </a:p>
          <a:p>
            <a:pPr algn="ctr" eaLnBrk="1" hangingPunct="1">
              <a:spcBef>
                <a:spcPct val="0"/>
              </a:spcBef>
              <a:buFontTx/>
              <a:buNone/>
            </a:pPr>
            <a:r>
              <a:rPr lang="ru-RU" altLang="ru-RU" sz="1800" b="1">
                <a:latin typeface="Times New Roman" panose="02020603050405020304" pitchFamily="18" charset="0"/>
              </a:rPr>
              <a:t>Василий Владимирович</a:t>
            </a:r>
            <a:endParaRPr lang="ru-RU" altLang="ru-RU" sz="1800">
              <a:latin typeface="Times New Roman" panose="02020603050405020304" pitchFamily="18" charset="0"/>
            </a:endParaRPr>
          </a:p>
          <a:p>
            <a:pPr algn="ctr" eaLnBrk="1" hangingPunct="1">
              <a:spcBef>
                <a:spcPct val="0"/>
              </a:spcBef>
              <a:buFontTx/>
              <a:buNone/>
            </a:pPr>
            <a:endParaRPr lang="ru-RU" altLang="ru-RU" sz="1400">
              <a:latin typeface="Times New Roman" panose="02020603050405020304" pitchFamily="18" charset="0"/>
            </a:endParaRPr>
          </a:p>
          <a:p>
            <a:pPr algn="ctr" eaLnBrk="1" hangingPunct="1">
              <a:spcBef>
                <a:spcPct val="0"/>
              </a:spcBef>
              <a:buFontTx/>
              <a:buNone/>
            </a:pPr>
            <a:r>
              <a:rPr lang="ru-RU" altLang="ru-RU" sz="1400">
                <a:latin typeface="Times New Roman" panose="02020603050405020304" pitchFamily="18" charset="0"/>
              </a:rPr>
              <a:t>Начальник пожарной части  № 23</a:t>
            </a:r>
          </a:p>
          <a:p>
            <a:pPr algn="ctr" eaLnBrk="1" hangingPunct="1">
              <a:spcBef>
                <a:spcPct val="0"/>
              </a:spcBef>
              <a:buFontTx/>
              <a:buNone/>
            </a:pPr>
            <a:r>
              <a:rPr lang="ru-RU" altLang="ru-RU" sz="1400">
                <a:latin typeface="Times New Roman" panose="02020603050405020304" pitchFamily="18" charset="0"/>
              </a:rPr>
              <a:t>с 15 декабря 2014 г. </a:t>
            </a:r>
          </a:p>
        </p:txBody>
      </p:sp>
      <p:graphicFrame>
        <p:nvGraphicFramePr>
          <p:cNvPr id="263207" name="Group 39">
            <a:extLst>
              <a:ext uri="{FF2B5EF4-FFF2-40B4-BE49-F238E27FC236}">
                <a16:creationId xmlns:a16="http://schemas.microsoft.com/office/drawing/2014/main" id="{4597224B-42C5-4DF2-BC4D-FD337357CE73}"/>
              </a:ext>
            </a:extLst>
          </p:cNvPr>
          <p:cNvGraphicFramePr>
            <a:graphicFrameLocks noGrp="1"/>
          </p:cNvGraphicFramePr>
          <p:nvPr>
            <p:ph sz="half" idx="2"/>
          </p:nvPr>
        </p:nvGraphicFramePr>
        <p:xfrm>
          <a:off x="620713" y="468313"/>
          <a:ext cx="5688012" cy="625475"/>
        </p:xfrm>
        <a:graphic>
          <a:graphicData uri="http://schemas.openxmlformats.org/drawingml/2006/table">
            <a:tbl>
              <a:tblPr/>
              <a:tblGrid>
                <a:gridCol w="5688012">
                  <a:extLst>
                    <a:ext uri="{9D8B030D-6E8A-4147-A177-3AD203B41FA5}">
                      <a16:colId xmlns:a16="http://schemas.microsoft.com/office/drawing/2014/main" val="20000"/>
                    </a:ext>
                  </a:extLst>
                </a:gridCol>
              </a:tblGrid>
              <a:tr h="625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latin typeface="Times New Roman" pitchFamily="18" charset="0"/>
                          <a:cs typeface="Times New Roman" pitchFamily="18" charset="0"/>
                        </a:rPr>
                        <a:t>Пожарная часть № 23</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500" b="0" i="0" u="none" strike="noStrike" cap="none" normalizeH="0" baseline="0" dirty="0">
                          <a:ln>
                            <a:noFill/>
                          </a:ln>
                          <a:solidFill>
                            <a:schemeClr val="tx1"/>
                          </a:solidFill>
                          <a:effectLst/>
                          <a:latin typeface="Times New Roman" pitchFamily="18" charset="0"/>
                          <a:cs typeface="Times New Roman" pitchFamily="18" charset="0"/>
                        </a:rPr>
                        <a:t> (1 разряда), 50 км. от г. Новый Уренгой</a:t>
                      </a:r>
                      <a:endParaRPr kumimoji="0" lang="ru-RU" sz="1500" b="0" i="0" u="none" strike="noStrike" cap="none" normalizeH="0" baseline="0" dirty="0">
                        <a:ln>
                          <a:noFill/>
                        </a:ln>
                        <a:solidFill>
                          <a:schemeClr val="tx1"/>
                        </a:solidFill>
                        <a:effectLst/>
                        <a:latin typeface="Times New Roman" pitchFamily="18" charset="0"/>
                      </a:endParaRPr>
                    </a:p>
                  </a:txBody>
                  <a:tcPr marT="45749" marB="45749"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9942" name="Picture 43" descr="15 21 copy">
            <a:extLst>
              <a:ext uri="{FF2B5EF4-FFF2-40B4-BE49-F238E27FC236}">
                <a16:creationId xmlns:a16="http://schemas.microsoft.com/office/drawing/2014/main" id="{1EF890CE-B888-4E1C-9733-DB3AFB25A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867400"/>
            <a:ext cx="227171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1B080088-B73E-41A7-A6BE-F207A512A1DF}"/>
              </a:ext>
            </a:extLst>
          </p:cNvPr>
          <p:cNvSpPr>
            <a:spLocks noChangeArrowheads="1"/>
          </p:cNvSpPr>
          <p:nvPr/>
        </p:nvSpPr>
        <p:spPr bwMode="auto">
          <a:xfrm>
            <a:off x="476250" y="611188"/>
            <a:ext cx="60483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675"/>
              </a:lnSpc>
              <a:spcBef>
                <a:spcPct val="0"/>
              </a:spcBef>
              <a:buFontTx/>
              <a:buNone/>
            </a:pPr>
            <a:r>
              <a:rPr lang="ru-RU" altLang="ru-RU" sz="1400">
                <a:latin typeface="Times New Roman" panose="02020603050405020304" pitchFamily="18" charset="0"/>
              </a:rPr>
              <a:t>Пожарная часть № 23 расположена в Пуровском районе Ямало-Ненецкого автономного округа, в 50 км. от г. Новый Уренгой, на территории газоконденсатного промысла № 5 ООО «Газпром добыча Уренгой» ПАО «Газпром». </a:t>
            </a:r>
          </a:p>
          <a:p>
            <a:pPr algn="just" eaLnBrk="1" hangingPunct="1">
              <a:lnSpc>
                <a:spcPts val="1675"/>
              </a:lnSpc>
              <a:spcBef>
                <a:spcPct val="0"/>
              </a:spcBef>
              <a:buFontTx/>
              <a:buNone/>
            </a:pPr>
            <a:r>
              <a:rPr lang="ru-RU" altLang="ru-RU" sz="1400">
                <a:latin typeface="Times New Roman" panose="02020603050405020304" pitchFamily="18" charset="0"/>
              </a:rPr>
              <a:t>Объекты охраны – газоконденсатные промыслы № 5, 6, 7 УГПУ ООО «Газпром добыча Уренгой» ПАО «Газпром». </a:t>
            </a:r>
          </a:p>
          <a:p>
            <a:pPr algn="just" eaLnBrk="1" hangingPunct="1">
              <a:lnSpc>
                <a:spcPts val="1675"/>
              </a:lnSpc>
              <a:spcBef>
                <a:spcPct val="0"/>
              </a:spcBef>
              <a:buFontTx/>
              <a:buNone/>
            </a:pPr>
            <a:r>
              <a:rPr lang="ru-RU" altLang="ru-RU" sz="1400">
                <a:latin typeface="Times New Roman" panose="02020603050405020304" pitchFamily="18" charset="0"/>
              </a:rPr>
              <a:t>Силами личного состава дежурных караулов на территории части оборудованы тепло- и дымокамеры, стометровая полоса. На самой территории проведено благоустройство: сделано асфальтобетонное покрытие, высажены деревья, устроены газоны. </a:t>
            </a:r>
          </a:p>
          <a:p>
            <a:pPr algn="just" eaLnBrk="1" hangingPunct="1">
              <a:lnSpc>
                <a:spcPts val="1675"/>
              </a:lnSpc>
              <a:spcBef>
                <a:spcPct val="0"/>
              </a:spcBef>
              <a:buFontTx/>
              <a:buNone/>
            </a:pPr>
            <a:r>
              <a:rPr lang="ru-RU" altLang="ru-RU" sz="1400">
                <a:latin typeface="Times New Roman" panose="02020603050405020304" pitchFamily="18" charset="0"/>
              </a:rPr>
              <a:t>Один из крупных пожаров, в тушении которого принимал участие личный состав ПЧ № 23, произошел в 2004 году на скважине № 5480. В результате возгорания цементировочного агрегата произошел взрыв и розлив конденсата из 20 кубовой емкости, горение происходило на площади 150 кв. м.  Создалась угроза взрыва и распространения огня на соседние емкости, обстановка осложнялась отсутствием водоисточников и наличием опасных химических веществ. Пожар был ликвидирован в начальной стадии с минимальным материальным ущербом.</a:t>
            </a:r>
          </a:p>
          <a:p>
            <a:pPr algn="just" eaLnBrk="1" hangingPunct="1">
              <a:lnSpc>
                <a:spcPts val="1675"/>
              </a:lnSpc>
              <a:spcBef>
                <a:spcPct val="0"/>
              </a:spcBef>
              <a:buFontTx/>
              <a:buNone/>
            </a:pPr>
            <a:r>
              <a:rPr lang="ru-RU" altLang="ru-RU" sz="1400">
                <a:latin typeface="Times New Roman" panose="02020603050405020304" pitchFamily="18" charset="0"/>
              </a:rPr>
              <a:t>За период существования пожарную часть возглавляли: Лемешев А. Ф., Палка Л. Г.,  Нестеров Е. В., Довжик М. И.,  Бобарыкин Ю. В., Лихолат А. М.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a:extLst>
              <a:ext uri="{FF2B5EF4-FFF2-40B4-BE49-F238E27FC236}">
                <a16:creationId xmlns:a16="http://schemas.microsoft.com/office/drawing/2014/main" id="{71D00188-94D2-456D-B3F0-EA1064297511}"/>
              </a:ext>
            </a:extLst>
          </p:cNvPr>
          <p:cNvSpPr>
            <a:spLocks noGrp="1"/>
          </p:cNvSpPr>
          <p:nvPr>
            <p:ph type="title"/>
          </p:nvPr>
        </p:nvSpPr>
        <p:spPr>
          <a:xfrm>
            <a:off x="661988" y="366713"/>
            <a:ext cx="5853112" cy="1524000"/>
          </a:xfrm>
        </p:spPr>
        <p:txBody>
          <a:bodyPr/>
          <a:lstStyle/>
          <a:p>
            <a:r>
              <a:rPr lang="ru-RU" altLang="ru-RU" sz="2000" b="1">
                <a:latin typeface="Times New Roman" panose="02020603050405020304" pitchFamily="18" charset="0"/>
              </a:rPr>
              <a:t>Отдельный пост по охране УКПГ-22 пожарной части № 23 </a:t>
            </a:r>
            <a:br>
              <a:rPr lang="ru-RU" altLang="ru-RU" sz="2000">
                <a:latin typeface="Times New Roman" panose="02020603050405020304" pitchFamily="18" charset="0"/>
              </a:rPr>
            </a:br>
            <a:r>
              <a:rPr lang="ru-RU" altLang="ru-RU" sz="1400">
                <a:latin typeface="Times New Roman" panose="02020603050405020304" pitchFamily="18" charset="0"/>
              </a:rPr>
              <a:t>(1 разряда), 50 км. от г. Новый Уренгой</a:t>
            </a:r>
            <a:endParaRPr lang="ru-RU" altLang="ru-RU" sz="1400">
              <a:latin typeface="Times New Roman" panose="02020603050405020304" pitchFamily="18" charset="0"/>
              <a:cs typeface="Times New Roman" panose="02020603050405020304" pitchFamily="18" charset="0"/>
            </a:endParaRPr>
          </a:p>
        </p:txBody>
      </p:sp>
      <p:sp>
        <p:nvSpPr>
          <p:cNvPr id="41987" name="Содержимое 2">
            <a:extLst>
              <a:ext uri="{FF2B5EF4-FFF2-40B4-BE49-F238E27FC236}">
                <a16:creationId xmlns:a16="http://schemas.microsoft.com/office/drawing/2014/main" id="{67FA92E3-003B-4D15-A53C-3D55E1E96A4B}"/>
              </a:ext>
            </a:extLst>
          </p:cNvPr>
          <p:cNvSpPr>
            <a:spLocks noGrp="1"/>
          </p:cNvSpPr>
          <p:nvPr>
            <p:ph idx="1"/>
          </p:nvPr>
        </p:nvSpPr>
        <p:spPr>
          <a:xfrm>
            <a:off x="3573463" y="5867400"/>
            <a:ext cx="3024187" cy="2376488"/>
          </a:xfrm>
        </p:spPr>
        <p:txBody>
          <a:bodyPr/>
          <a:lstStyle/>
          <a:p>
            <a:pPr marL="0" indent="0" algn="ctr" eaLnBrk="1" hangingPunct="1">
              <a:lnSpc>
                <a:spcPts val="1675"/>
              </a:lnSpc>
              <a:spcBef>
                <a:spcPct val="0"/>
              </a:spcBef>
              <a:buFontTx/>
              <a:buNone/>
            </a:pPr>
            <a:r>
              <a:rPr lang="ru-RU" altLang="ru-RU" sz="2000" b="1">
                <a:latin typeface="Times New Roman" panose="02020603050405020304" pitchFamily="18" charset="0"/>
                <a:cs typeface="Times New Roman" panose="02020603050405020304" pitchFamily="18" charset="0"/>
              </a:rPr>
              <a:t>МИХАЙЛОВ Александр Николаевич</a:t>
            </a:r>
            <a:endParaRPr lang="ru-RU" altLang="ru-RU" sz="2000">
              <a:latin typeface="Times New Roman" panose="02020603050405020304" pitchFamily="18" charset="0"/>
              <a:cs typeface="Times New Roman" panose="02020603050405020304" pitchFamily="18" charset="0"/>
            </a:endParaRPr>
          </a:p>
          <a:p>
            <a:pPr marL="0" indent="0" algn="ctr" eaLnBrk="1" hangingPunct="1">
              <a:lnSpc>
                <a:spcPts val="1675"/>
              </a:lnSpc>
              <a:spcBef>
                <a:spcPct val="0"/>
              </a:spcBef>
              <a:buFontTx/>
              <a:buNone/>
            </a:pPr>
            <a:endParaRPr lang="ru-RU" altLang="ru-RU" sz="1400">
              <a:latin typeface="Times New Roman" panose="02020603050405020304" pitchFamily="18" charset="0"/>
              <a:cs typeface="Times New Roman" panose="02020603050405020304" pitchFamily="18" charset="0"/>
            </a:endParaRPr>
          </a:p>
          <a:p>
            <a:pPr marL="0" indent="0" algn="ctr" eaLnBrk="1" hangingPunct="1">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Заместитель начальника части (начальник отдельного поста </a:t>
            </a:r>
          </a:p>
          <a:p>
            <a:pPr marL="0" indent="0" algn="ctr" eaLnBrk="1" hangingPunct="1">
              <a:lnSpc>
                <a:spcPts val="1675"/>
              </a:lnSpc>
              <a:spcBef>
                <a:spcPct val="0"/>
              </a:spcBef>
              <a:buFontTx/>
              <a:buNone/>
            </a:pPr>
            <a:r>
              <a:rPr lang="ru-RU" altLang="ru-RU" sz="1400">
                <a:solidFill>
                  <a:schemeClr val="tx2"/>
                </a:solidFill>
                <a:latin typeface="Times New Roman" panose="02020603050405020304" pitchFamily="18" charset="0"/>
                <a:cs typeface="Times New Roman" panose="02020603050405020304" pitchFamily="18" charset="0"/>
              </a:rPr>
              <a:t>по охране УКПГ-22) ПЧ №23</a:t>
            </a:r>
            <a:r>
              <a:rPr lang="ru-RU" altLang="ru-RU" sz="1400">
                <a:latin typeface="Times New Roman" panose="02020603050405020304" pitchFamily="18" charset="0"/>
                <a:cs typeface="Times New Roman" panose="02020603050405020304" pitchFamily="18" charset="0"/>
              </a:rPr>
              <a:t> </a:t>
            </a:r>
          </a:p>
          <a:p>
            <a:pPr marL="0" indent="0" algn="ctr" eaLnBrk="1" hangingPunct="1">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16 февраля 2015 г. </a:t>
            </a:r>
            <a:endParaRPr lang="ru-RU" altLang="ru-RU" sz="2000">
              <a:latin typeface="Times New Roman" panose="02020603050405020304" pitchFamily="18" charset="0"/>
              <a:cs typeface="Times New Roman" panose="02020603050405020304" pitchFamily="18" charset="0"/>
            </a:endParaRPr>
          </a:p>
        </p:txBody>
      </p:sp>
      <p:pic>
        <p:nvPicPr>
          <p:cNvPr id="41988" name="Picture 9" descr="пч 23 оп">
            <a:extLst>
              <a:ext uri="{FF2B5EF4-FFF2-40B4-BE49-F238E27FC236}">
                <a16:creationId xmlns:a16="http://schemas.microsoft.com/office/drawing/2014/main" id="{EA2140ED-1068-460C-88B9-06C657AFD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924050"/>
            <a:ext cx="576262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8" descr="IMG_20150312_170345">
            <a:extLst>
              <a:ext uri="{FF2B5EF4-FFF2-40B4-BE49-F238E27FC236}">
                <a16:creationId xmlns:a16="http://schemas.microsoft.com/office/drawing/2014/main" id="{C9EFEFA8-41EF-485B-A4BD-913F00993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5724525"/>
            <a:ext cx="2838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F7AF75C-1819-4A08-ADBA-2EC95AA7CC02}"/>
              </a:ext>
            </a:extLst>
          </p:cNvPr>
          <p:cNvSpPr txBox="1">
            <a:spLocks noChangeArrowheads="1"/>
          </p:cNvSpPr>
          <p:nvPr/>
        </p:nvSpPr>
        <p:spPr>
          <a:xfrm>
            <a:off x="549275" y="466725"/>
            <a:ext cx="5976938" cy="8208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271463" algn="just">
              <a:lnSpc>
                <a:spcPts val="1675"/>
              </a:lnSpc>
              <a:spcBef>
                <a:spcPct val="0"/>
              </a:spcBef>
              <a:buFontTx/>
              <a:buNone/>
              <a:defRPr/>
            </a:pPr>
            <a:r>
              <a:rPr lang="ru-RU" altLang="ru-RU" sz="1400" kern="0" dirty="0">
                <a:latin typeface="Times New Roman" panose="02020603050405020304" pitchFamily="18" charset="0"/>
                <a:cs typeface="Times New Roman" panose="02020603050405020304" pitchFamily="18" charset="0"/>
              </a:rPr>
              <a:t>Отдельный пост пожарной части № 23 расположен в Пуровском районе Ямало-Ненецкого автономного округа, в 50 км. от г. Новый Уренгой, на территории газоконденсатного промысла № 22 газопромыслового управления по разработке Ачимовских отложений ООО «Газпром добыча Уренгой» ПАО «Газпром».</a:t>
            </a:r>
          </a:p>
          <a:p>
            <a:pPr marL="0" indent="271463" algn="just">
              <a:lnSpc>
                <a:spcPts val="1675"/>
              </a:lnSpc>
              <a:spcBef>
                <a:spcPct val="0"/>
              </a:spcBef>
              <a:buFontTx/>
              <a:buNone/>
              <a:defRPr/>
            </a:pPr>
            <a:r>
              <a:rPr lang="ru-RU" altLang="ru-RU" sz="1400" kern="0" dirty="0">
                <a:latin typeface="Times New Roman" panose="02020603050405020304" pitchFamily="18" charset="0"/>
                <a:cs typeface="Times New Roman" panose="02020603050405020304" pitchFamily="18" charset="0"/>
              </a:rPr>
              <a:t>Обеспечение готовности подразделения к решению боевых задач по тушению пожаров и ликвидации аварийных ситуаций осуществляется путем систематического и планового проведения занятий по профессиональной подготовке, пожарно-тактических занятий и учений с привлечением персонала охраняемого объекта по отработке действий по эвакуации персонала и действий при возникновении пожара или аварийной ситуации.</a:t>
            </a:r>
          </a:p>
          <a:p>
            <a:pPr marL="0" indent="271463" algn="just">
              <a:lnSpc>
                <a:spcPts val="1675"/>
              </a:lnSpc>
              <a:spcBef>
                <a:spcPct val="0"/>
              </a:spcBef>
              <a:buFontTx/>
              <a:buNone/>
              <a:defRPr/>
            </a:pPr>
            <a:r>
              <a:rPr lang="ru-RU" altLang="ru-RU" sz="1400" kern="0" dirty="0">
                <a:latin typeface="Times New Roman" panose="02020603050405020304" pitchFamily="18" charset="0"/>
                <a:cs typeface="Times New Roman" panose="02020603050405020304" pitchFamily="18" charset="0"/>
              </a:rPr>
              <a:t>За годы существования подразделения личный состав неоднократно показал высокие профессиональные качества и навыки, слаженность и взаимовыручку при выполнении боевой задачи. </a:t>
            </a:r>
            <a:endParaRPr lang="ru-RU" altLang="ru-RU" sz="1400" kern="0" dirty="0">
              <a:latin typeface="Times New Roman" panose="02020603050405020304" pitchFamily="18" charset="0"/>
            </a:endParaRPr>
          </a:p>
          <a:p>
            <a:pPr marL="0" indent="0" algn="just" eaLnBrk="1" hangingPunct="1">
              <a:lnSpc>
                <a:spcPts val="1675"/>
              </a:lnSpc>
              <a:spcBef>
                <a:spcPct val="0"/>
              </a:spcBef>
              <a:buFontTx/>
              <a:buNone/>
              <a:defRPr/>
            </a:pPr>
            <a:r>
              <a:rPr lang="ru-RU" altLang="ru-RU" sz="1400" kern="0" dirty="0">
                <a:latin typeface="Times New Roman" panose="02020603050405020304" pitchFamily="18" charset="0"/>
              </a:rPr>
              <a:t>       </a:t>
            </a:r>
            <a:endParaRPr lang="ru-RU" altLang="ru-RU" sz="1400" kern="0" dirty="0">
              <a:solidFill>
                <a:srgbClr val="FF0000"/>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5">
            <a:extLst>
              <a:ext uri="{FF2B5EF4-FFF2-40B4-BE49-F238E27FC236}">
                <a16:creationId xmlns:a16="http://schemas.microsoft.com/office/drawing/2014/main" id="{4A8043C6-9AE6-4910-904F-CE16180F5D58}"/>
              </a:ext>
            </a:extLst>
          </p:cNvPr>
          <p:cNvSpPr>
            <a:spLocks noGrp="1"/>
          </p:cNvSpPr>
          <p:nvPr>
            <p:ph type="title"/>
          </p:nvPr>
        </p:nvSpPr>
        <p:spPr>
          <a:xfrm>
            <a:off x="3068638" y="395288"/>
            <a:ext cx="3446462" cy="3168650"/>
          </a:xfrm>
        </p:spPr>
        <p:txBody>
          <a:bodyPr/>
          <a:lstStyle/>
          <a:p>
            <a:pPr algn="just">
              <a:lnSpc>
                <a:spcPts val="1675"/>
              </a:lnSpc>
            </a:pPr>
            <a:r>
              <a:rPr lang="ru-RU" altLang="ru-RU" sz="1800" b="1" i="1">
                <a:latin typeface="Times New Roman" panose="02020603050405020304" pitchFamily="18" charset="0"/>
                <a:cs typeface="Times New Roman" panose="02020603050405020304" pitchFamily="18" charset="0"/>
              </a:rPr>
              <a:t>…Ревет пылающая нефть,</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Просторы мучая земные. </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А мы, от дыма онемев,</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Смиряем реки нефтяные.</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Что было с нами в том дыму,</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Как было весело и страшно,</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Мы не расскажем никому, </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Мы просто были в рукопашной.</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А мы, такие же, как вы,</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Ребята с силой непочатой.</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И мы теперь всегда в бою, </a:t>
            </a:r>
            <a:br>
              <a:rPr lang="ru-RU" altLang="ru-RU" sz="1800" b="1" i="1">
                <a:latin typeface="Times New Roman" panose="02020603050405020304" pitchFamily="18" charset="0"/>
                <a:cs typeface="Times New Roman" panose="02020603050405020304" pitchFamily="18" charset="0"/>
              </a:rPr>
            </a:br>
            <a:r>
              <a:rPr lang="ru-RU" altLang="ru-RU" sz="1800" b="1" i="1">
                <a:latin typeface="Times New Roman" panose="02020603050405020304" pitchFamily="18" charset="0"/>
                <a:cs typeface="Times New Roman" panose="02020603050405020304" pitchFamily="18" charset="0"/>
              </a:rPr>
              <a:t>У нас профессия – пожарный…  </a:t>
            </a:r>
            <a:br>
              <a:rPr lang="ru-RU" altLang="ru-RU" sz="1800">
                <a:latin typeface="Times New Roman" panose="02020603050405020304" pitchFamily="18" charset="0"/>
                <a:cs typeface="Times New Roman" panose="02020603050405020304" pitchFamily="18" charset="0"/>
              </a:rPr>
            </a:br>
            <a:br>
              <a:rPr lang="ru-RU" altLang="ru-RU" sz="1800">
                <a:latin typeface="Times New Roman" panose="02020603050405020304" pitchFamily="18" charset="0"/>
                <a:cs typeface="Times New Roman" panose="02020603050405020304" pitchFamily="18" charset="0"/>
              </a:rPr>
            </a:br>
            <a:endParaRPr lang="ru-RU" altLang="ru-RU" sz="1800">
              <a:latin typeface="Times New Roman" panose="02020603050405020304" pitchFamily="18" charset="0"/>
              <a:cs typeface="Times New Roman" panose="02020603050405020304" pitchFamily="18" charset="0"/>
            </a:endParaRPr>
          </a:p>
        </p:txBody>
      </p:sp>
      <p:sp>
        <p:nvSpPr>
          <p:cNvPr id="7" name="Содержимое 6">
            <a:extLst>
              <a:ext uri="{FF2B5EF4-FFF2-40B4-BE49-F238E27FC236}">
                <a16:creationId xmlns:a16="http://schemas.microsoft.com/office/drawing/2014/main" id="{030C59FC-F533-4C56-A516-5183246FED81}"/>
              </a:ext>
            </a:extLst>
          </p:cNvPr>
          <p:cNvSpPr>
            <a:spLocks noGrp="1"/>
          </p:cNvSpPr>
          <p:nvPr>
            <p:ph idx="1"/>
          </p:nvPr>
        </p:nvSpPr>
        <p:spPr>
          <a:xfrm>
            <a:off x="549275" y="3203575"/>
            <a:ext cx="5965825" cy="5545138"/>
          </a:xfrm>
        </p:spPr>
        <p:txBody>
          <a:bodyPr/>
          <a:lstStyle/>
          <a:p>
            <a:pPr marL="0" indent="271463" algn="just">
              <a:lnSpc>
                <a:spcPts val="1680"/>
              </a:lnSpc>
              <a:spcBef>
                <a:spcPts val="0"/>
              </a:spcBef>
              <a:buFontTx/>
              <a:buNone/>
              <a:defRPr/>
            </a:pPr>
            <a:r>
              <a:rPr lang="ru-RU" sz="1400" dirty="0">
                <a:latin typeface="Times New Roman" pitchFamily="18" charset="0"/>
                <a:cs typeface="Times New Roman" pitchFamily="18" charset="0"/>
              </a:rPr>
              <a:t>В 1966 году 8 июня в газете «Тюменский комсомолец» было опубликовано сенсационное сообщение: «На геологической карте Тюменской области появилось ещё одно крупное месторождение природного газа – Уренгойское». Его запасы оценивались в 6 триллионов кубометров. Более 2 триллионов кубометров содержало Заполярное месторождение, около 1,5 триллионов – Медвежье. К концу 1969 года был разработан проект создания сверхмощных промыслов: Медвежьего – 75 миллиардов, Уренгоя – 150 миллиардов кубометров в год.</a:t>
            </a:r>
          </a:p>
          <a:p>
            <a:pPr marL="0" indent="271463" algn="just">
              <a:lnSpc>
                <a:spcPts val="1680"/>
              </a:lnSpc>
              <a:spcBef>
                <a:spcPts val="0"/>
              </a:spcBef>
              <a:buFontTx/>
              <a:buNone/>
              <a:defRPr/>
            </a:pPr>
            <a:r>
              <a:rPr lang="ru-RU" sz="1400" dirty="0">
                <a:latin typeface="Times New Roman" pitchFamily="18" charset="0"/>
                <a:cs typeface="Times New Roman" pitchFamily="18" charset="0"/>
              </a:rPr>
              <a:t>Обустройство Уренгойского месторождения началось с Медвежьего. Именно в Надымской тундре проходили проверку на прочность те, кто в  дальнейшем составят гордость Нового Уренгоя.</a:t>
            </a:r>
          </a:p>
          <a:p>
            <a:pPr marL="0" indent="271463" algn="just">
              <a:lnSpc>
                <a:spcPts val="1680"/>
              </a:lnSpc>
              <a:spcBef>
                <a:spcPts val="0"/>
              </a:spcBef>
              <a:buFontTx/>
              <a:buNone/>
              <a:defRPr/>
            </a:pPr>
            <a:r>
              <a:rPr lang="ru-RU" sz="1400" dirty="0">
                <a:latin typeface="Times New Roman" pitchFamily="18" charset="0"/>
                <a:cs typeface="Times New Roman" pitchFamily="18" charset="0"/>
              </a:rPr>
              <a:t>История развития 3 отряда Государственной противопожарной службы ГУ МЧС России по Ямало-Ненецкому автономному округу берет свое начало с 03 июня 1971 года. В этот день приказом начальника УВД Тюменского облисполкома № 071 был объявлен штат 3-го отряда военизированной пожарной охраны УПО Тюменского облисполкома по охране газовых промыслов производственного объединения «Тюменьгазпром», расположенных в рабочем поселке Надым Тюменской области. Отряд был создан на базе пожарных частей Тюменского Севера: ВПЧ–3 п. Урай, ВПЧ–4 п. Игрим, ВПЧ–9 п. Светлый. Численность личного состава составляла 204 человека. Основными задачами были организация борьбы с пожарами на газовых промыслах «Тюменьгазпром» и защита жилого сектора и промышленных предприятий в зоне обслуживания. </a:t>
            </a:r>
          </a:p>
          <a:p>
            <a:pPr marL="0" indent="271463" algn="just">
              <a:lnSpc>
                <a:spcPts val="1680"/>
              </a:lnSpc>
              <a:spcBef>
                <a:spcPts val="0"/>
              </a:spcBef>
              <a:buFontTx/>
              <a:buNone/>
              <a:defRPr/>
            </a:pPr>
            <a:r>
              <a:rPr lang="ru-RU" sz="1400" dirty="0">
                <a:latin typeface="Times New Roman" pitchFamily="18" charset="0"/>
                <a:cs typeface="Times New Roman" pitchFamily="18" charset="0"/>
              </a:rPr>
              <a:t>С развитием нефтегазового комплекса Тюменского Севера постоянно изменялась и структура отряда.</a:t>
            </a:r>
          </a:p>
          <a:p>
            <a:pPr>
              <a:buFontTx/>
              <a:buNone/>
              <a:defRPr/>
            </a:pPr>
            <a:endParaRPr lang="ru-RU" sz="1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1BD9AF2D-EAFD-489C-8EB1-5298C809C033}"/>
              </a:ext>
            </a:extLst>
          </p:cNvPr>
          <p:cNvSpPr>
            <a:spLocks noChangeArrowheads="1"/>
          </p:cNvSpPr>
          <p:nvPr/>
        </p:nvSpPr>
        <p:spPr bwMode="auto">
          <a:xfrm>
            <a:off x="641350" y="425450"/>
            <a:ext cx="56880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chemeClr val="tx2"/>
                </a:solidFill>
                <a:latin typeface="Times New Roman" panose="02020603050405020304" pitchFamily="18" charset="0"/>
              </a:rPr>
              <a:t>Пожарная часть № 24</a:t>
            </a:r>
            <a:br>
              <a:rPr lang="ru-RU" altLang="ru-RU" sz="1800">
                <a:solidFill>
                  <a:schemeClr val="tx2"/>
                </a:solidFill>
                <a:latin typeface="Times New Roman" panose="02020603050405020304" pitchFamily="18" charset="0"/>
              </a:rPr>
            </a:br>
            <a:r>
              <a:rPr lang="ru-RU" altLang="ru-RU" sz="1400">
                <a:solidFill>
                  <a:schemeClr val="tx2"/>
                </a:solidFill>
                <a:latin typeface="Times New Roman" panose="02020603050405020304" pitchFamily="18" charset="0"/>
              </a:rPr>
              <a:t>(1 разряда) 77 км. от г. Новый Уренгой, </a:t>
            </a:r>
            <a:br>
              <a:rPr lang="ru-RU" altLang="ru-RU" sz="1400">
                <a:solidFill>
                  <a:schemeClr val="tx2"/>
                </a:solidFill>
                <a:latin typeface="Times New Roman" panose="02020603050405020304" pitchFamily="18" charset="0"/>
              </a:rPr>
            </a:br>
            <a:endParaRPr lang="ru-RU" altLang="ru-RU" sz="1400">
              <a:solidFill>
                <a:schemeClr val="tx2"/>
              </a:solidFill>
              <a:latin typeface="Times New Roman" panose="02020603050405020304" pitchFamily="18" charset="0"/>
            </a:endParaRPr>
          </a:p>
        </p:txBody>
      </p:sp>
      <p:sp>
        <p:nvSpPr>
          <p:cNvPr id="44035" name="Rectangle 5">
            <a:extLst>
              <a:ext uri="{FF2B5EF4-FFF2-40B4-BE49-F238E27FC236}">
                <a16:creationId xmlns:a16="http://schemas.microsoft.com/office/drawing/2014/main" id="{B1529D6B-EE85-423B-BD57-2EB84E3A5B2A}"/>
              </a:ext>
            </a:extLst>
          </p:cNvPr>
          <p:cNvSpPr>
            <a:spLocks noGrp="1" noChangeArrowheads="1"/>
          </p:cNvSpPr>
          <p:nvPr>
            <p:ph type="body" idx="1"/>
          </p:nvPr>
        </p:nvSpPr>
        <p:spPr>
          <a:xfrm>
            <a:off x="3289300" y="5940425"/>
            <a:ext cx="3024188" cy="2232025"/>
          </a:xfrm>
        </p:spPr>
        <p:txBody>
          <a:bodyPr/>
          <a:lstStyle/>
          <a:p>
            <a:pPr algn="ctr" eaLnBrk="1" hangingPunct="1">
              <a:lnSpc>
                <a:spcPct val="90000"/>
              </a:lnSpc>
              <a:buFontTx/>
              <a:buNone/>
            </a:pPr>
            <a:r>
              <a:rPr lang="ru-RU" altLang="ru-RU" sz="2000" b="1">
                <a:latin typeface="Times New Roman" panose="02020603050405020304" pitchFamily="18" charset="0"/>
              </a:rPr>
              <a:t>БАГИРОВ </a:t>
            </a:r>
          </a:p>
          <a:p>
            <a:pPr algn="ctr" eaLnBrk="1" hangingPunct="1">
              <a:lnSpc>
                <a:spcPct val="90000"/>
              </a:lnSpc>
              <a:buFontTx/>
              <a:buNone/>
            </a:pPr>
            <a:r>
              <a:rPr lang="ru-RU" altLang="ru-RU" sz="2000" b="1">
                <a:latin typeface="Times New Roman" panose="02020603050405020304" pitchFamily="18" charset="0"/>
              </a:rPr>
              <a:t>Игорь Айдын оглы</a:t>
            </a:r>
          </a:p>
          <a:p>
            <a:pPr algn="ctr" eaLnBrk="1" hangingPunct="1">
              <a:lnSpc>
                <a:spcPct val="90000"/>
              </a:lnSpc>
              <a:buFontTx/>
              <a:buNone/>
            </a:pPr>
            <a:endParaRPr lang="ru-RU" altLang="ru-RU" sz="1400">
              <a:latin typeface="Times New Roman" panose="02020603050405020304" pitchFamily="18" charset="0"/>
            </a:endParaRPr>
          </a:p>
          <a:p>
            <a:pPr algn="ctr" eaLnBrk="1" hangingPunct="1">
              <a:lnSpc>
                <a:spcPct val="90000"/>
              </a:lnSpc>
              <a:buFontTx/>
              <a:buNone/>
            </a:pPr>
            <a:r>
              <a:rPr lang="ru-RU" altLang="ru-RU" sz="1400">
                <a:latin typeface="Times New Roman" panose="02020603050405020304" pitchFamily="18" charset="0"/>
              </a:rPr>
              <a:t>Начальник пожарной части  № 24</a:t>
            </a:r>
          </a:p>
          <a:p>
            <a:pPr algn="ctr" eaLnBrk="1" hangingPunct="1">
              <a:lnSpc>
                <a:spcPct val="90000"/>
              </a:lnSpc>
              <a:buFontTx/>
              <a:buNone/>
            </a:pPr>
            <a:r>
              <a:rPr lang="ru-RU" altLang="ru-RU" sz="1400">
                <a:latin typeface="Times New Roman" panose="02020603050405020304" pitchFamily="18" charset="0"/>
              </a:rPr>
              <a:t>с 15 ноября 2016 г.</a:t>
            </a:r>
          </a:p>
        </p:txBody>
      </p:sp>
      <p:pic>
        <p:nvPicPr>
          <p:cNvPr id="44036" name="Picture 6" descr="пч 24">
            <a:extLst>
              <a:ext uri="{FF2B5EF4-FFF2-40B4-BE49-F238E27FC236}">
                <a16:creationId xmlns:a16="http://schemas.microsoft.com/office/drawing/2014/main" id="{72D511C4-D3BB-4CA1-A8C0-288DB5B31793}"/>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620713" y="1398588"/>
            <a:ext cx="5905500" cy="3825875"/>
          </a:xfrm>
          <a:noFill/>
        </p:spPr>
      </p:pic>
      <p:pic>
        <p:nvPicPr>
          <p:cNvPr id="44037" name="Рисунок 1">
            <a:extLst>
              <a:ext uri="{FF2B5EF4-FFF2-40B4-BE49-F238E27FC236}">
                <a16:creationId xmlns:a16="http://schemas.microsoft.com/office/drawing/2014/main" id="{2EAE90B9-6CCF-414A-993C-5761CB1552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5570538"/>
            <a:ext cx="229076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6D5A9512-7653-48CE-944A-4D65A0944EE8}"/>
              </a:ext>
            </a:extLst>
          </p:cNvPr>
          <p:cNvSpPr>
            <a:spLocks noGrp="1" noChangeArrowheads="1"/>
          </p:cNvSpPr>
          <p:nvPr>
            <p:ph type="body" idx="1"/>
          </p:nvPr>
        </p:nvSpPr>
        <p:spPr>
          <a:xfrm>
            <a:off x="549275" y="466725"/>
            <a:ext cx="5976938" cy="8208963"/>
          </a:xfrm>
        </p:spPr>
        <p:txBody>
          <a:bodyPr/>
          <a:lstStyle/>
          <a:p>
            <a:pPr marL="0" indent="271463" algn="just">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Пожарная часть № 24 расположена в Пуровском районе Ямало-Ненецкого автономного округа, в 77 км. от г. Новый Уренгой, на территории газоконденсатного промысла № 8 ООО «Газпром добыча Уренгой» ПАО «Газпром».</a:t>
            </a:r>
          </a:p>
          <a:p>
            <a:pPr marL="0" indent="271463" algn="just">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Пожарная часть осуществляет охрану от пожаров и пожарно-профилактическое обслуживание ГП № 7, ГКП № 8, ГП № 9, ГП № 10, вахтовый поселок на ГП № 9 ООО «Газпром добыча Уренгой» ПАО «Газпром».</a:t>
            </a:r>
          </a:p>
          <a:p>
            <a:pPr marL="0" indent="271463" algn="just">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В подразделении созданы все условия для трудовой деятельности, отдыха и занятий спортом. Напряженные тренировки и боевая работа коллектива прибавляют опыта, а испытания огнем способствуют обретению мужества. Одно из первых подразделений отряда хранит и чтит традиции своих ветеранов.</a:t>
            </a:r>
          </a:p>
          <a:p>
            <a:pPr marL="0" indent="271463" algn="just">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В</a:t>
            </a:r>
            <a:r>
              <a:rPr lang="ru-RU" altLang="ru-RU" sz="1400" dirty="0">
                <a:latin typeface="Times New Roman" panose="02020603050405020304" pitchFamily="18" charset="0"/>
              </a:rPr>
              <a:t> предшествующий период подразделение возглавляли:  Мамардашвили Т.А., Рябуха В.Е., Скубриев В.А., Киселёв Н.Д., Олешко Н.В., Осотин А.В., Ямшанов В.В., Медведь В. В., Турлаков А.В.</a:t>
            </a:r>
          </a:p>
          <a:p>
            <a:pPr marL="0" indent="0" algn="just" eaLnBrk="1" hangingPunct="1">
              <a:lnSpc>
                <a:spcPts val="1675"/>
              </a:lnSpc>
              <a:spcBef>
                <a:spcPct val="0"/>
              </a:spcBef>
              <a:buFontTx/>
              <a:buNone/>
              <a:defRPr/>
            </a:pPr>
            <a:r>
              <a:rPr lang="ru-RU" altLang="ru-RU" sz="1400" dirty="0">
                <a:latin typeface="Times New Roman" panose="02020603050405020304" pitchFamily="18" charset="0"/>
              </a:rPr>
              <a:t>       </a:t>
            </a:r>
            <a:endParaRPr lang="ru-RU" altLang="ru-RU" sz="1400" dirty="0">
              <a:solidFill>
                <a:srgbClr val="FF0000"/>
              </a:solidFill>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A076EBF-A32E-44B7-B344-471641261577}"/>
              </a:ext>
            </a:extLst>
          </p:cNvPr>
          <p:cNvSpPr>
            <a:spLocks noGrp="1" noChangeArrowheads="1"/>
          </p:cNvSpPr>
          <p:nvPr>
            <p:ph type="title"/>
          </p:nvPr>
        </p:nvSpPr>
        <p:spPr>
          <a:xfrm>
            <a:off x="319088" y="301625"/>
            <a:ext cx="6172200" cy="1008063"/>
          </a:xfrm>
        </p:spPr>
        <p:txBody>
          <a:bodyPr/>
          <a:lstStyle/>
          <a:p>
            <a:pPr eaLnBrk="1" hangingPunct="1"/>
            <a:r>
              <a:rPr lang="ru-RU" altLang="ru-RU" sz="2000" b="1">
                <a:latin typeface="Times New Roman" panose="02020603050405020304" pitchFamily="18" charset="0"/>
              </a:rPr>
              <a:t>Пожарная часть № 26</a:t>
            </a:r>
            <a:r>
              <a:rPr lang="ru-RU" altLang="ru-RU" sz="1400">
                <a:latin typeface="Times New Roman" panose="02020603050405020304" pitchFamily="18" charset="0"/>
              </a:rPr>
              <a:t> </a:t>
            </a:r>
            <a:br>
              <a:rPr lang="ru-RU" altLang="ru-RU" sz="1400">
                <a:latin typeface="Times New Roman" panose="02020603050405020304" pitchFamily="18" charset="0"/>
              </a:rPr>
            </a:br>
            <a:r>
              <a:rPr lang="ru-RU" altLang="ru-RU" sz="1400">
                <a:latin typeface="Times New Roman" panose="02020603050405020304" pitchFamily="18" charset="0"/>
              </a:rPr>
              <a:t>(2 разряда), 200 км. от г. Новый Уренгой, </a:t>
            </a:r>
            <a:br>
              <a:rPr lang="ru-RU" altLang="ru-RU" sz="1400">
                <a:latin typeface="Times New Roman" panose="02020603050405020304" pitchFamily="18" charset="0"/>
              </a:rPr>
            </a:br>
            <a:r>
              <a:rPr lang="ru-RU" altLang="ru-RU" sz="1400">
                <a:latin typeface="Times New Roman" panose="02020603050405020304" pitchFamily="18" charset="0"/>
              </a:rPr>
              <a:t>севернее  северного Полярного круга </a:t>
            </a:r>
            <a:endParaRPr lang="ru-RU" altLang="ru-RU" sz="1400"/>
          </a:p>
        </p:txBody>
      </p:sp>
      <p:sp>
        <p:nvSpPr>
          <p:cNvPr id="46083" name="Rectangle 3">
            <a:extLst>
              <a:ext uri="{FF2B5EF4-FFF2-40B4-BE49-F238E27FC236}">
                <a16:creationId xmlns:a16="http://schemas.microsoft.com/office/drawing/2014/main" id="{D0282E64-BFF1-46FB-9D67-095747D2BDB2}"/>
              </a:ext>
            </a:extLst>
          </p:cNvPr>
          <p:cNvSpPr>
            <a:spLocks noGrp="1" noChangeArrowheads="1"/>
          </p:cNvSpPr>
          <p:nvPr>
            <p:ph type="body" idx="1"/>
          </p:nvPr>
        </p:nvSpPr>
        <p:spPr>
          <a:xfrm>
            <a:off x="3284538" y="6011863"/>
            <a:ext cx="3076575" cy="2447925"/>
          </a:xfrm>
        </p:spPr>
        <p:txBody>
          <a:bodyPr/>
          <a:lstStyle/>
          <a:p>
            <a:pPr algn="ctr" eaLnBrk="1" hangingPunct="1">
              <a:buFontTx/>
              <a:buNone/>
            </a:pPr>
            <a:endParaRPr lang="ru-RU" altLang="ru-RU" sz="1800" b="1">
              <a:latin typeface="Times New Roman" panose="02020603050405020304" pitchFamily="18" charset="0"/>
            </a:endParaRPr>
          </a:p>
          <a:p>
            <a:pPr algn="ctr" eaLnBrk="1" hangingPunct="1">
              <a:buFontTx/>
              <a:buNone/>
            </a:pPr>
            <a:r>
              <a:rPr lang="ru-RU" altLang="ru-RU" sz="1800" b="1">
                <a:latin typeface="Times New Roman" panose="02020603050405020304" pitchFamily="18" charset="0"/>
              </a:rPr>
              <a:t>ГАНИГИН  </a:t>
            </a:r>
          </a:p>
          <a:p>
            <a:pPr algn="ctr" eaLnBrk="1" hangingPunct="1">
              <a:buFontTx/>
              <a:buNone/>
            </a:pPr>
            <a:r>
              <a:rPr lang="ru-RU" altLang="ru-RU" sz="1800" b="1">
                <a:latin typeface="Times New Roman" panose="02020603050405020304" pitchFamily="18" charset="0"/>
              </a:rPr>
              <a:t>Игорь Анатольевич</a:t>
            </a:r>
          </a:p>
          <a:p>
            <a:pPr algn="ctr" eaLnBrk="1" hangingPunct="1">
              <a:buFontTx/>
              <a:buNone/>
            </a:pPr>
            <a:endParaRPr lang="ru-RU" altLang="ru-RU" sz="1400">
              <a:latin typeface="Times New Roman" panose="02020603050405020304" pitchFamily="18" charset="0"/>
            </a:endParaRPr>
          </a:p>
          <a:p>
            <a:pPr algn="ctr" eaLnBrk="1" hangingPunct="1">
              <a:buFontTx/>
              <a:buNone/>
            </a:pPr>
            <a:r>
              <a:rPr lang="ru-RU" altLang="ru-RU" sz="1400">
                <a:latin typeface="Times New Roman" panose="02020603050405020304" pitchFamily="18" charset="0"/>
              </a:rPr>
              <a:t>Начальник пожарной части № 26</a:t>
            </a:r>
          </a:p>
          <a:p>
            <a:pPr algn="ctr" eaLnBrk="1" hangingPunct="1">
              <a:buFontTx/>
              <a:buNone/>
            </a:pPr>
            <a:r>
              <a:rPr lang="ru-RU" altLang="ru-RU" sz="1400">
                <a:latin typeface="Times New Roman" panose="02020603050405020304" pitchFamily="18" charset="0"/>
              </a:rPr>
              <a:t>с 20 апреля 2010 г.</a:t>
            </a:r>
          </a:p>
        </p:txBody>
      </p:sp>
      <p:pic>
        <p:nvPicPr>
          <p:cNvPr id="46084" name="Picture 4" descr="1">
            <a:extLst>
              <a:ext uri="{FF2B5EF4-FFF2-40B4-BE49-F238E27FC236}">
                <a16:creationId xmlns:a16="http://schemas.microsoft.com/office/drawing/2014/main" id="{13AF4735-D860-4414-8B37-3834C2986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5988050"/>
            <a:ext cx="20891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пч 26">
            <a:extLst>
              <a:ext uri="{FF2B5EF4-FFF2-40B4-BE49-F238E27FC236}">
                <a16:creationId xmlns:a16="http://schemas.microsoft.com/office/drawing/2014/main" id="{54CD4402-42D0-498C-8C2D-D6A0496DC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763713"/>
            <a:ext cx="5726113"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3509BE6F-A5DA-4135-A064-4A671425E993}"/>
              </a:ext>
            </a:extLst>
          </p:cNvPr>
          <p:cNvSpPr>
            <a:spLocks noGrp="1" noChangeArrowheads="1"/>
          </p:cNvSpPr>
          <p:nvPr>
            <p:ph type="body" idx="1"/>
          </p:nvPr>
        </p:nvSpPr>
        <p:spPr>
          <a:xfrm>
            <a:off x="549275" y="611188"/>
            <a:ext cx="6027738" cy="6034087"/>
          </a:xfrm>
        </p:spPr>
        <p:txBody>
          <a:bodyPr/>
          <a:lstStyle/>
          <a:p>
            <a:pPr marL="0" indent="271463" algn="just" eaLnBrk="1" hangingPunct="1">
              <a:lnSpc>
                <a:spcPts val="1675"/>
              </a:lnSpc>
              <a:spcBef>
                <a:spcPct val="0"/>
              </a:spcBef>
              <a:buFontTx/>
              <a:buNone/>
            </a:pPr>
            <a:r>
              <a:rPr lang="ru-RU" altLang="ru-RU" sz="1400">
                <a:latin typeface="Times New Roman" panose="02020603050405020304" pitchFamily="18" charset="0"/>
              </a:rPr>
              <a:t>Пожарная часть № 26 расположена в Надымском районе Ямало-Ненецкого автономного округа, севернее северного Полярного круга, в 200 км. от г. Новый Уренгой, на территории газового промысла № 15 ООО «Газпром добыча Уренгой» ПАО «Газпром».</a:t>
            </a:r>
          </a:p>
          <a:p>
            <a:pPr marL="0" indent="271463" algn="just" eaLnBrk="1" hangingPunct="1">
              <a:lnSpc>
                <a:spcPts val="1675"/>
              </a:lnSpc>
              <a:spcBef>
                <a:spcPct val="0"/>
              </a:spcBef>
              <a:buFontTx/>
              <a:buNone/>
            </a:pPr>
            <a:r>
              <a:rPr lang="ru-RU" altLang="ru-RU" sz="1400">
                <a:latin typeface="Times New Roman" panose="02020603050405020304" pitchFamily="18" charset="0"/>
              </a:rPr>
              <a:t>Пожарная часть охраняет объекты ГП № 15, ВЖК, водозабор «Хадуттэ» ООО «Газпром добыча Уренгой» ПАО «Газпром».</a:t>
            </a:r>
          </a:p>
          <a:p>
            <a:pPr marL="0" indent="271463" algn="just" eaLnBrk="1" hangingPunct="1">
              <a:lnSpc>
                <a:spcPts val="1675"/>
              </a:lnSpc>
              <a:spcBef>
                <a:spcPct val="0"/>
              </a:spcBef>
              <a:buFontTx/>
              <a:buNone/>
            </a:pPr>
            <a:r>
              <a:rPr lang="ru-RU" altLang="ru-RU" sz="1400">
                <a:latin typeface="Times New Roman" panose="02020603050405020304" pitchFamily="18" charset="0"/>
              </a:rPr>
              <a:t>Дежурные караулы работают вахтовым методом, несут караульную и дозорную службу, обучаются методам и способам тушения пожаров на объектах газовой промышленности. </a:t>
            </a:r>
          </a:p>
          <a:p>
            <a:pPr marL="0" indent="271463" algn="just" eaLnBrk="1" hangingPunct="1">
              <a:lnSpc>
                <a:spcPts val="1675"/>
              </a:lnSpc>
              <a:spcBef>
                <a:spcPct val="0"/>
              </a:spcBef>
              <a:buFontTx/>
              <a:buNone/>
            </a:pPr>
            <a:r>
              <a:rPr lang="ru-RU" altLang="ru-RU" sz="1400">
                <a:latin typeface="Times New Roman" panose="02020603050405020304" pitchFamily="18" charset="0"/>
              </a:rPr>
              <a:t>На территории части имеется учебная башня, полоса психологической подготовки, ТДК, 100-метровая полоса с препятствиями, учебный гидрант.</a:t>
            </a:r>
          </a:p>
          <a:p>
            <a:pPr marL="0" indent="271463" algn="just" eaLnBrk="1" hangingPunct="1">
              <a:lnSpc>
                <a:spcPts val="1675"/>
              </a:lnSpc>
              <a:spcBef>
                <a:spcPct val="0"/>
              </a:spcBef>
              <a:buFontTx/>
              <a:buNone/>
            </a:pPr>
            <a:r>
              <a:rPr lang="ru-RU" altLang="ru-RU" sz="1400">
                <a:latin typeface="Times New Roman" panose="02020603050405020304" pitchFamily="18" charset="0"/>
              </a:rPr>
              <a:t>В разное время частью руководили: Писарский А. В., Алексеенко Г.Е,     Варфоломеев Н.П., Лихолат А.М.,</a:t>
            </a:r>
            <a:r>
              <a:rPr lang="ru-RU" altLang="ru-RU" sz="1400" b="1">
                <a:latin typeface="Times New Roman" panose="02020603050405020304" pitchFamily="18" charset="0"/>
              </a:rPr>
              <a:t> </a:t>
            </a:r>
            <a:r>
              <a:rPr lang="ru-RU" altLang="ru-RU" sz="1400">
                <a:latin typeface="Times New Roman" panose="02020603050405020304" pitchFamily="18" charset="0"/>
              </a:rPr>
              <a:t>Игнашов Г.Е.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8F05771D-65F1-488B-B5DF-C30D43BC5CE6}"/>
              </a:ext>
            </a:extLst>
          </p:cNvPr>
          <p:cNvSpPr>
            <a:spLocks noChangeArrowheads="1"/>
          </p:cNvSpPr>
          <p:nvPr/>
        </p:nvSpPr>
        <p:spPr bwMode="auto">
          <a:xfrm>
            <a:off x="908050" y="468313"/>
            <a:ext cx="561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Пожарная часть № 30</a:t>
            </a:r>
          </a:p>
          <a:p>
            <a:pPr algn="ctr" eaLnBrk="1" hangingPunct="1">
              <a:spcBef>
                <a:spcPct val="0"/>
              </a:spcBef>
              <a:buFontTx/>
              <a:buNone/>
            </a:pPr>
            <a:r>
              <a:rPr lang="ru-RU" altLang="ru-RU" sz="1400">
                <a:latin typeface="Times New Roman" panose="02020603050405020304" pitchFamily="18" charset="0"/>
              </a:rPr>
              <a:t> (1 разряда), 6 км. от г. Новый Уренгой</a:t>
            </a:r>
          </a:p>
        </p:txBody>
      </p:sp>
      <p:pic>
        <p:nvPicPr>
          <p:cNvPr id="48131" name="Picture 5" descr="пч 30">
            <a:extLst>
              <a:ext uri="{FF2B5EF4-FFF2-40B4-BE49-F238E27FC236}">
                <a16:creationId xmlns:a16="http://schemas.microsoft.com/office/drawing/2014/main" id="{D195E25A-0F6A-421C-AAD5-AE12C7FEF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258888"/>
            <a:ext cx="590391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на стенд">
            <a:extLst>
              <a:ext uri="{FF2B5EF4-FFF2-40B4-BE49-F238E27FC236}">
                <a16:creationId xmlns:a16="http://schemas.microsoft.com/office/drawing/2014/main" id="{C8B063F4-FAB6-45EC-886A-26BFC4B58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5384800"/>
            <a:ext cx="2232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15">
            <a:extLst>
              <a:ext uri="{FF2B5EF4-FFF2-40B4-BE49-F238E27FC236}">
                <a16:creationId xmlns:a16="http://schemas.microsoft.com/office/drawing/2014/main" id="{4A685ACF-D212-4507-A264-3E8E39F0EA40}"/>
              </a:ext>
            </a:extLst>
          </p:cNvPr>
          <p:cNvSpPr>
            <a:spLocks noGrp="1" noChangeArrowheads="1"/>
          </p:cNvSpPr>
          <p:nvPr>
            <p:ph type="title"/>
          </p:nvPr>
        </p:nvSpPr>
        <p:spPr>
          <a:xfrm>
            <a:off x="3429000" y="5292725"/>
            <a:ext cx="3086100" cy="3024188"/>
          </a:xfrm>
        </p:spPr>
        <p:txBody>
          <a:bodyPr/>
          <a:lstStyle/>
          <a:p>
            <a:pPr eaLnBrk="1" hangingPunct="1"/>
            <a:r>
              <a:rPr lang="ru-RU" altLang="ru-RU" sz="1800" b="1">
                <a:latin typeface="Times New Roman" panose="02020603050405020304" pitchFamily="18" charset="0"/>
              </a:rPr>
              <a:t>ГРИДИН </a:t>
            </a:r>
            <a:br>
              <a:rPr lang="ru-RU" altLang="ru-RU" sz="1800" b="1">
                <a:latin typeface="Times New Roman" panose="02020603050405020304" pitchFamily="18" charset="0"/>
              </a:rPr>
            </a:br>
            <a:r>
              <a:rPr lang="ru-RU" altLang="ru-RU" sz="1800" b="1">
                <a:latin typeface="Times New Roman" panose="02020603050405020304" pitchFamily="18" charset="0"/>
              </a:rPr>
              <a:t>Андрей Борисович</a:t>
            </a:r>
            <a:br>
              <a:rPr lang="ru-RU" altLang="ru-RU" sz="1800" b="1">
                <a:latin typeface="Times New Roman" panose="02020603050405020304" pitchFamily="18" charset="0"/>
              </a:rPr>
            </a:br>
            <a:br>
              <a:rPr lang="ru-RU" altLang="ru-RU" sz="1400">
                <a:latin typeface="Times New Roman" panose="02020603050405020304" pitchFamily="18" charset="0"/>
              </a:rPr>
            </a:br>
            <a:r>
              <a:rPr lang="ru-RU" altLang="ru-RU" sz="1400">
                <a:latin typeface="Times New Roman" panose="02020603050405020304" pitchFamily="18" charset="0"/>
              </a:rPr>
              <a:t>Начальник пожарной части  № 30</a:t>
            </a:r>
            <a:br>
              <a:rPr lang="ru-RU" altLang="ru-RU" sz="1400">
                <a:latin typeface="Times New Roman" panose="02020603050405020304" pitchFamily="18" charset="0"/>
              </a:rPr>
            </a:br>
            <a:r>
              <a:rPr lang="ru-RU" altLang="ru-RU" sz="1400">
                <a:latin typeface="Times New Roman" panose="02020603050405020304" pitchFamily="18" charset="0"/>
              </a:rPr>
              <a:t>с 01 июня 2007 г.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673231E4-D7DD-4DA5-8F89-6E0D6A295A5F}"/>
              </a:ext>
            </a:extLst>
          </p:cNvPr>
          <p:cNvSpPr>
            <a:spLocks noGrp="1" noChangeArrowheads="1"/>
          </p:cNvSpPr>
          <p:nvPr>
            <p:ph type="body" idx="1"/>
          </p:nvPr>
        </p:nvSpPr>
        <p:spPr>
          <a:xfrm>
            <a:off x="476250" y="611188"/>
            <a:ext cx="6100763" cy="8064500"/>
          </a:xfrm>
        </p:spPr>
        <p:txBody>
          <a:bodyPr/>
          <a:lstStyle/>
          <a:p>
            <a:pPr marL="0" indent="271463" algn="just" eaLnBrk="1" hangingPunct="1">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Пожарная часть № 30 расположена в Пуровском  районе Ямало-Ненецкого автономного округа, в 6 км. от г. Новый Уренгой, на территории базы по хранению и реализации ГСМ, метанола и химикатов УМТСиК ООО «Газпром добыча Уренгой» ПАО «Газпром».      </a:t>
            </a:r>
          </a:p>
          <a:p>
            <a:pPr marL="0" indent="271463" algn="just" eaLnBrk="1" hangingPunct="1">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Объекты охраны – База по хранению и реализации ГСМ, метанола и химикатов УМТСиК, ГП № 1 УГПУ ООО «Газпром добыча Уренгой» ПАО «Газпром». 	 </a:t>
            </a:r>
          </a:p>
          <a:p>
            <a:pPr marL="0" indent="271463" algn="just" eaLnBrk="1" hangingPunct="1">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Пожарная часть обеспечена всем необходимым для охраны объектов ТЭКа. Личный состав неоднократно принимал участие в тушении крупных и сложных пожаров, в том числе в тушении резервуаров с газовым конденсатом на территории общества «Платан-Север» в октябре 2003 года. Героизм пожарных предотвратил крупную трагедию: нагрев корпуса резервуара мог привести к взрыву и розливу горючей жидкости. В ходе тушения пожара было спасено два железнодорожных состава из 10 и 14 цистерн с газоконденсатным топливом.</a:t>
            </a:r>
          </a:p>
          <a:p>
            <a:pPr marL="0" indent="271463" algn="just" eaLnBrk="1" hangingPunct="1">
              <a:lnSpc>
                <a:spcPts val="1675"/>
              </a:lnSpc>
              <a:spcBef>
                <a:spcPct val="0"/>
              </a:spcBef>
              <a:buFontTx/>
              <a:buNone/>
              <a:defRPr/>
            </a:pPr>
            <a:r>
              <a:rPr lang="ru-RU" altLang="ru-RU" sz="1400" dirty="0">
                <a:latin typeface="Times New Roman" panose="02020603050405020304" pitchFamily="18" charset="0"/>
                <a:cs typeface="Times New Roman" panose="02020603050405020304" pitchFamily="18" charset="0"/>
              </a:rPr>
              <a:t>В разное время часть возглавляли: Патрогин В. Ф., Логинов А.В., Прокопьев Н.А., Бас Н. </a:t>
            </a:r>
            <a:r>
              <a:rPr lang="ru-RU" altLang="ru-RU" sz="1400" dirty="0">
                <a:latin typeface="Times New Roman" panose="02020603050405020304" pitchFamily="18" charset="0"/>
              </a:rPr>
              <a:t>А., Чипизубов В.И., Плотников А. И.</a:t>
            </a:r>
          </a:p>
          <a:p>
            <a:pPr marL="0" indent="0" algn="just" eaLnBrk="1" hangingPunct="1">
              <a:lnSpc>
                <a:spcPts val="1675"/>
              </a:lnSpc>
              <a:spcBef>
                <a:spcPct val="0"/>
              </a:spcBef>
              <a:buFontTx/>
              <a:buNone/>
              <a:defRPr/>
            </a:pPr>
            <a:endParaRPr lang="ru-RU" altLang="ru-RU" sz="1400" dirty="0">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DSC03748обрезан">
            <a:extLst>
              <a:ext uri="{FF2B5EF4-FFF2-40B4-BE49-F238E27FC236}">
                <a16:creationId xmlns:a16="http://schemas.microsoft.com/office/drawing/2014/main" id="{C0D1FE17-1717-43C7-BD8C-F49BE922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228725"/>
            <a:ext cx="569912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5075" name="Group 51">
            <a:extLst>
              <a:ext uri="{FF2B5EF4-FFF2-40B4-BE49-F238E27FC236}">
                <a16:creationId xmlns:a16="http://schemas.microsoft.com/office/drawing/2014/main" id="{905457A7-610B-4A73-9BC5-772A9BCA7C06}"/>
              </a:ext>
            </a:extLst>
          </p:cNvPr>
          <p:cNvGraphicFramePr>
            <a:graphicFrameLocks noGrp="1"/>
          </p:cNvGraphicFramePr>
          <p:nvPr>
            <p:ph sz="half" idx="1"/>
          </p:nvPr>
        </p:nvGraphicFramePr>
        <p:xfrm>
          <a:off x="549275" y="250825"/>
          <a:ext cx="5976938" cy="1295400"/>
        </p:xfrm>
        <a:graphic>
          <a:graphicData uri="http://schemas.openxmlformats.org/drawingml/2006/table">
            <a:tbl>
              <a:tblPr/>
              <a:tblGrid>
                <a:gridCol w="5976938">
                  <a:extLst>
                    <a:ext uri="{9D8B030D-6E8A-4147-A177-3AD203B41FA5}">
                      <a16:colId xmlns:a16="http://schemas.microsoft.com/office/drawing/2014/main" val="20000"/>
                    </a:ext>
                  </a:extLst>
                </a:gridCol>
              </a:tblGrid>
              <a:tr h="79268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900" b="1" i="0" u="none" strike="noStrike" cap="none" normalizeH="0" baseline="0" dirty="0">
                          <a:ln>
                            <a:noFill/>
                          </a:ln>
                          <a:solidFill>
                            <a:schemeClr val="tx1"/>
                          </a:solidFill>
                          <a:effectLst/>
                          <a:latin typeface="Times New Roman" pitchFamily="18" charset="0"/>
                          <a:cs typeface="Times New Roman" pitchFamily="18" charset="0"/>
                        </a:rPr>
                        <a:t>Пожарная № 33</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500" b="0" i="0" u="none" strike="noStrike" cap="none" normalizeH="0" baseline="0" dirty="0">
                          <a:ln>
                            <a:noFill/>
                          </a:ln>
                          <a:solidFill>
                            <a:schemeClr val="tx1"/>
                          </a:solidFill>
                          <a:effectLst/>
                          <a:latin typeface="Times New Roman" pitchFamily="18" charset="0"/>
                          <a:cs typeface="Times New Roman" pitchFamily="18" charset="0"/>
                        </a:rPr>
                        <a:t>(2 разряда), 150 км. от г. Новый Уренгой,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500" b="0" i="0" u="none" strike="noStrike" cap="none" normalizeH="0" baseline="0" dirty="0">
                          <a:ln>
                            <a:noFill/>
                          </a:ln>
                          <a:solidFill>
                            <a:schemeClr val="tx1"/>
                          </a:solidFill>
                          <a:effectLst/>
                          <a:latin typeface="Times New Roman" pitchFamily="18" charset="0"/>
                          <a:cs typeface="Times New Roman" pitchFamily="18" charset="0"/>
                        </a:rPr>
                        <a:t>севернее северного Полярного круга</a:t>
                      </a:r>
                      <a:endParaRPr kumimoji="0" lang="ru-RU" sz="1500" b="0" i="0" u="none" strike="noStrike" cap="none" normalizeH="0" baseline="0" dirty="0">
                        <a:ln>
                          <a:noFill/>
                        </a:ln>
                        <a:solidFill>
                          <a:schemeClr val="tx1"/>
                        </a:solidFill>
                        <a:effectLst/>
                        <a:latin typeface="Arial"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ru-RU" sz="1500" b="0" i="0" u="none" strike="noStrike" cap="none" normalizeH="0" baseline="0" dirty="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ru-RU" sz="1500" b="0" i="0" u="none" strike="noStrike" cap="none" normalizeH="0" baseline="0" dirty="0">
                        <a:ln>
                          <a:noFill/>
                        </a:ln>
                        <a:solidFill>
                          <a:schemeClr val="tx1"/>
                        </a:solidFill>
                        <a:effectLst/>
                        <a:latin typeface="Arial" charset="0"/>
                      </a:endParaRPr>
                    </a:p>
                  </a:txBody>
                  <a:tcPr marL="91442" marR="91442"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84" name="Group 60">
            <a:extLst>
              <a:ext uri="{FF2B5EF4-FFF2-40B4-BE49-F238E27FC236}">
                <a16:creationId xmlns:a16="http://schemas.microsoft.com/office/drawing/2014/main" id="{F17A2F16-66E2-4C4E-8746-4EB07769F9D8}"/>
              </a:ext>
            </a:extLst>
          </p:cNvPr>
          <p:cNvGraphicFramePr>
            <a:graphicFrameLocks noGrp="1"/>
          </p:cNvGraphicFramePr>
          <p:nvPr>
            <p:ph sz="quarter" idx="3"/>
          </p:nvPr>
        </p:nvGraphicFramePr>
        <p:xfrm>
          <a:off x="3213100" y="6084888"/>
          <a:ext cx="3225800" cy="1803400"/>
        </p:xfrm>
        <a:graphic>
          <a:graphicData uri="http://schemas.openxmlformats.org/drawingml/2006/table">
            <a:tbl>
              <a:tblPr/>
              <a:tblGrid>
                <a:gridCol w="3225800">
                  <a:extLst>
                    <a:ext uri="{9D8B030D-6E8A-4147-A177-3AD203B41FA5}">
                      <a16:colId xmlns:a16="http://schemas.microsoft.com/office/drawing/2014/main" val="20000"/>
                    </a:ext>
                  </a:extLst>
                </a:gridCol>
              </a:tblGrid>
              <a:tr h="1803400">
                <a:tc>
                  <a:txBody>
                    <a:bodyPr/>
                    <a:lstStyle/>
                    <a:p>
                      <a:pPr marL="0" indent="0" algn="ctr">
                        <a:lnSpc>
                          <a:spcPts val="1675"/>
                        </a:lnSpc>
                        <a:spcBef>
                          <a:spcPct val="0"/>
                        </a:spcBef>
                        <a:buFontTx/>
                        <a:buNone/>
                      </a:pPr>
                      <a:r>
                        <a:rPr lang="ru-RU" altLang="ru-RU" sz="2000" b="1" dirty="0">
                          <a:latin typeface="Times New Roman" pitchFamily="18" charset="0"/>
                          <a:cs typeface="Times New Roman" pitchFamily="18" charset="0"/>
                        </a:rPr>
                        <a:t>АРХИПОВ </a:t>
                      </a:r>
                    </a:p>
                    <a:p>
                      <a:pPr marL="0" indent="0" algn="ctr">
                        <a:lnSpc>
                          <a:spcPts val="1675"/>
                        </a:lnSpc>
                        <a:spcBef>
                          <a:spcPct val="0"/>
                        </a:spcBef>
                        <a:buFontTx/>
                        <a:buNone/>
                      </a:pPr>
                      <a:r>
                        <a:rPr lang="ru-RU" altLang="ru-RU" sz="2000" b="1" dirty="0">
                          <a:latin typeface="Times New Roman" pitchFamily="18" charset="0"/>
                          <a:cs typeface="Times New Roman" pitchFamily="18" charset="0"/>
                        </a:rPr>
                        <a:t>Сергей Александрович</a:t>
                      </a:r>
                    </a:p>
                    <a:p>
                      <a:pPr marL="0" indent="0" algn="ctr">
                        <a:lnSpc>
                          <a:spcPts val="1675"/>
                        </a:lnSpc>
                        <a:spcBef>
                          <a:spcPct val="0"/>
                        </a:spcBef>
                        <a:buFontTx/>
                        <a:buNone/>
                      </a:pPr>
                      <a:endParaRPr lang="ru-RU" altLang="ru-RU" sz="2000" b="1" dirty="0">
                        <a:latin typeface="Times New Roman" pitchFamily="18" charset="0"/>
                        <a:cs typeface="Times New Roman" pitchFamily="18" charset="0"/>
                      </a:endParaRPr>
                    </a:p>
                    <a:p>
                      <a:pPr marL="0" indent="0" algn="ctr">
                        <a:spcBef>
                          <a:spcPct val="0"/>
                        </a:spcBef>
                        <a:buFontTx/>
                        <a:buNone/>
                      </a:pPr>
                      <a:r>
                        <a:rPr lang="ru-RU" altLang="ru-RU" sz="1400" dirty="0">
                          <a:latin typeface="Times New Roman" pitchFamily="18" charset="0"/>
                          <a:cs typeface="Times New Roman" pitchFamily="18" charset="0"/>
                        </a:rPr>
                        <a:t>Начальник пожарной части № 33   </a:t>
                      </a:r>
                    </a:p>
                    <a:p>
                      <a:pPr marL="0" indent="0" algn="ctr">
                        <a:spcBef>
                          <a:spcPct val="0"/>
                        </a:spcBef>
                        <a:buFontTx/>
                        <a:buNone/>
                      </a:pPr>
                      <a:r>
                        <a:rPr lang="ru-RU" altLang="ru-RU" sz="1400" u="none" dirty="0">
                          <a:latin typeface="Times New Roman" pitchFamily="18" charset="0"/>
                          <a:cs typeface="Times New Roman" pitchFamily="18" charset="0"/>
                        </a:rPr>
                        <a:t>с 23 декабря 2019 г.</a:t>
                      </a:r>
                      <a:endParaRPr kumimoji="0" lang="ru-RU" sz="1400" b="0" i="0" u="none" strike="noStrike" cap="none" normalizeH="0" baseline="0" dirty="0">
                        <a:ln>
                          <a:noFill/>
                        </a:ln>
                        <a:solidFill>
                          <a:schemeClr val="tx1"/>
                        </a:solidFill>
                        <a:effectLst/>
                        <a:latin typeface="Times New Roman" pitchFamily="18" charset="0"/>
                      </a:endParaRPr>
                    </a:p>
                  </a:txBody>
                  <a:tcPr marL="91436" marR="91436" marT="45744" marB="45744"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0183" name="Picture 3" descr="C:\Users\s_kanglieva\Desktop\сабина документы\фото руководства\ПЧ\Архипов 33.jpg">
            <a:extLst>
              <a:ext uri="{FF2B5EF4-FFF2-40B4-BE49-F238E27FC236}">
                <a16:creationId xmlns:a16="http://schemas.microsoft.com/office/drawing/2014/main" id="{506F2581-134C-4B1E-B844-623DB330B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5724525"/>
            <a:ext cx="23034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CAD2FD03-2107-40BB-B572-FBEC8CD15DEE}"/>
              </a:ext>
            </a:extLst>
          </p:cNvPr>
          <p:cNvSpPr>
            <a:spLocks noGrp="1" noChangeArrowheads="1"/>
          </p:cNvSpPr>
          <p:nvPr>
            <p:ph type="body" idx="1"/>
          </p:nvPr>
        </p:nvSpPr>
        <p:spPr>
          <a:xfrm>
            <a:off x="549275" y="323850"/>
            <a:ext cx="6027738" cy="7561263"/>
          </a:xfrm>
        </p:spPr>
        <p:txBody>
          <a:bodyPr/>
          <a:lstStyle/>
          <a:p>
            <a:pPr algn="ctr" eaLnBrk="1" hangingPunct="1">
              <a:lnSpc>
                <a:spcPct val="80000"/>
              </a:lnSpc>
              <a:buFontTx/>
              <a:buNone/>
              <a:defRPr/>
            </a:pPr>
            <a:endParaRPr lang="ru-RU" altLang="ru-RU" sz="1400" dirty="0">
              <a:latin typeface="Times New Roman" panose="02020603050405020304" pitchFamily="18" charset="0"/>
            </a:endParaRPr>
          </a:p>
          <a:p>
            <a:pPr algn="ctr" eaLnBrk="1" hangingPunct="1">
              <a:lnSpc>
                <a:spcPct val="80000"/>
              </a:lnSpc>
              <a:buFontTx/>
              <a:buNone/>
              <a:defRPr/>
            </a:pPr>
            <a:endParaRPr lang="ru-RU" altLang="ru-RU" sz="1400" dirty="0">
              <a:latin typeface="Times New Roman" panose="02020603050405020304" pitchFamily="18" charset="0"/>
            </a:endParaRPr>
          </a:p>
          <a:p>
            <a:pPr marL="0" indent="271463" algn="just" eaLnBrk="1" hangingPunct="1">
              <a:lnSpc>
                <a:spcPct val="80000"/>
              </a:lnSpc>
              <a:buFontTx/>
              <a:buNone/>
              <a:defRPr/>
            </a:pPr>
            <a:r>
              <a:rPr lang="ru-RU" altLang="ru-RU" sz="1400" dirty="0">
                <a:latin typeface="Times New Roman" panose="02020603050405020304" pitchFamily="18" charset="0"/>
              </a:rPr>
              <a:t>Пожарная часть № 33 расположена в Пуровском районе Ямало-Ненецкого автономного округа, севернее северного Полярного круга, в 150 км. От г. Новый Уренгой, на территории ГП № 16 ООО «Газпром добыча Уренгой» ПАО «Газпром» Песцового нефтегазоконденсатного месторождения.</a:t>
            </a:r>
          </a:p>
          <a:p>
            <a:pPr marL="0" indent="271463" algn="just" eaLnBrk="1" hangingPunct="1">
              <a:lnSpc>
                <a:spcPct val="80000"/>
              </a:lnSpc>
              <a:buFontTx/>
              <a:buNone/>
              <a:defRPr/>
            </a:pPr>
            <a:r>
              <a:rPr lang="ru-RU" altLang="ru-RU" sz="1400" dirty="0">
                <a:latin typeface="Times New Roman" panose="02020603050405020304" pitchFamily="18" charset="0"/>
              </a:rPr>
              <a:t>Подразделение создано для обеспечения пожарной безопасности объектов газового промысла № 16 ООО «Газпром добыча Уренгой» ПАО «Газпром».</a:t>
            </a:r>
          </a:p>
          <a:p>
            <a:pPr marL="0" indent="271463" algn="just" eaLnBrk="1" hangingPunct="1">
              <a:lnSpc>
                <a:spcPct val="80000"/>
              </a:lnSpc>
              <a:buFontTx/>
              <a:buNone/>
              <a:defRPr/>
            </a:pPr>
            <a:r>
              <a:rPr lang="ru-RU" altLang="ru-RU" sz="1400" dirty="0">
                <a:latin typeface="Times New Roman" panose="02020603050405020304" pitchFamily="18" charset="0"/>
              </a:rPr>
              <a:t>Газовики основательно подошли к охране своих объектов. Часть размещается в просторном здании, в помещениях сделан современный ремонт. В подразделении работает дружный и сплоченный коллектив, готовый к выполнению поставленных задач.</a:t>
            </a:r>
          </a:p>
          <a:p>
            <a:pPr marL="0" indent="271463" algn="just" eaLnBrk="1" hangingPunct="1">
              <a:lnSpc>
                <a:spcPct val="80000"/>
              </a:lnSpc>
              <a:buFontTx/>
              <a:buNone/>
              <a:defRPr/>
            </a:pPr>
            <a:r>
              <a:rPr lang="ru-RU" altLang="ru-RU" sz="1400" dirty="0">
                <a:latin typeface="Times New Roman" panose="02020603050405020304" pitchFamily="18" charset="0"/>
              </a:rPr>
              <a:t>С момента создания частью руководили Кудинов А. В., Сорокин К. П.., Беспалько Б.Ф.</a:t>
            </a:r>
          </a:p>
          <a:p>
            <a:pPr marL="0" indent="271463" algn="just" eaLnBrk="1" hangingPunct="1">
              <a:lnSpc>
                <a:spcPct val="80000"/>
              </a:lnSpc>
              <a:buFontTx/>
              <a:buNone/>
              <a:defRPr/>
            </a:pPr>
            <a:r>
              <a:rPr lang="ru-RU" altLang="ru-RU" sz="1400" dirty="0">
                <a:latin typeface="Times New Roman" panose="02020603050405020304" pitchFamily="18" charset="0"/>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a:extLst>
              <a:ext uri="{FF2B5EF4-FFF2-40B4-BE49-F238E27FC236}">
                <a16:creationId xmlns:a16="http://schemas.microsoft.com/office/drawing/2014/main" id="{FE312B31-CEEC-49C3-A3E9-B2D5F32A5508}"/>
              </a:ext>
            </a:extLst>
          </p:cNvPr>
          <p:cNvSpPr>
            <a:spLocks noGrp="1"/>
          </p:cNvSpPr>
          <p:nvPr>
            <p:ph type="title"/>
          </p:nvPr>
        </p:nvSpPr>
        <p:spPr>
          <a:xfrm>
            <a:off x="342900" y="366713"/>
            <a:ext cx="6172200" cy="1181100"/>
          </a:xfrm>
        </p:spPr>
        <p:txBody>
          <a:bodyPr/>
          <a:lstStyle/>
          <a:p>
            <a:pPr>
              <a:lnSpc>
                <a:spcPts val="1675"/>
              </a:lnSpc>
            </a:pPr>
            <a:r>
              <a:rPr lang="ru-RU" altLang="ru-RU" sz="2000" b="1">
                <a:latin typeface="Times New Roman" panose="02020603050405020304" pitchFamily="18" charset="0"/>
                <a:cs typeface="Times New Roman" panose="02020603050405020304" pitchFamily="18" charset="0"/>
              </a:rPr>
              <a:t>Пожарная часть № 54 </a:t>
            </a:r>
            <a:br>
              <a:rPr lang="ru-RU" altLang="ru-RU" sz="2000" b="1">
                <a:latin typeface="Times New Roman" panose="02020603050405020304" pitchFamily="18" charset="0"/>
                <a:cs typeface="Times New Roman" panose="02020603050405020304" pitchFamily="18" charset="0"/>
              </a:rPr>
            </a:br>
            <a:r>
              <a:rPr lang="ru-RU" altLang="ru-RU" sz="1800" b="1">
                <a:latin typeface="Times New Roman" panose="02020603050405020304" pitchFamily="18" charset="0"/>
                <a:cs typeface="Times New Roman" panose="02020603050405020304" pitchFamily="18" charset="0"/>
              </a:rPr>
              <a:t> </a:t>
            </a:r>
            <a:r>
              <a:rPr lang="ru-RU" altLang="ru-RU" sz="1400">
                <a:latin typeface="Times New Roman" panose="02020603050405020304" pitchFamily="18" charset="0"/>
                <a:cs typeface="Times New Roman" panose="02020603050405020304" pitchFamily="18" charset="0"/>
              </a:rPr>
              <a:t>(2 разряда) 70 км. от поселка  Тазовский, </a:t>
            </a:r>
            <a:br>
              <a:rPr lang="ru-RU" altLang="ru-RU" sz="1400">
                <a:latin typeface="Times New Roman" panose="02020603050405020304" pitchFamily="18" charset="0"/>
                <a:cs typeface="Times New Roman" panose="02020603050405020304" pitchFamily="18" charset="0"/>
              </a:rPr>
            </a:br>
            <a:r>
              <a:rPr lang="ru-RU" altLang="ru-RU" sz="1400">
                <a:latin typeface="Times New Roman" panose="02020603050405020304" pitchFamily="18" charset="0"/>
                <a:cs typeface="Times New Roman" panose="02020603050405020304" pitchFamily="18" charset="0"/>
              </a:rPr>
              <a:t>севернее северного Полярного круга</a:t>
            </a:r>
          </a:p>
        </p:txBody>
      </p:sp>
      <p:sp>
        <p:nvSpPr>
          <p:cNvPr id="52227" name="Содержимое 2">
            <a:extLst>
              <a:ext uri="{FF2B5EF4-FFF2-40B4-BE49-F238E27FC236}">
                <a16:creationId xmlns:a16="http://schemas.microsoft.com/office/drawing/2014/main" id="{7A83A48B-D1C1-47AE-854C-61636F36C612}"/>
              </a:ext>
            </a:extLst>
          </p:cNvPr>
          <p:cNvSpPr>
            <a:spLocks noGrp="1"/>
          </p:cNvSpPr>
          <p:nvPr>
            <p:ph idx="1"/>
          </p:nvPr>
        </p:nvSpPr>
        <p:spPr>
          <a:xfrm>
            <a:off x="3213100" y="6084888"/>
            <a:ext cx="3086100" cy="1438275"/>
          </a:xfrm>
        </p:spPr>
        <p:txBody>
          <a:bodyPr/>
          <a:lstStyle/>
          <a:p>
            <a:pPr marL="0" indent="0" algn="ctr">
              <a:lnSpc>
                <a:spcPts val="1675"/>
              </a:lnSpc>
              <a:spcBef>
                <a:spcPct val="0"/>
              </a:spcBef>
              <a:buFontTx/>
              <a:buNone/>
            </a:pPr>
            <a:r>
              <a:rPr lang="ru-RU" altLang="ru-RU" sz="1800" b="1">
                <a:latin typeface="Times New Roman" panose="02020603050405020304" pitchFamily="18" charset="0"/>
                <a:cs typeface="Times New Roman" panose="02020603050405020304" pitchFamily="18" charset="0"/>
              </a:rPr>
              <a:t>ЛОПАРЕВ</a:t>
            </a:r>
          </a:p>
          <a:p>
            <a:pPr marL="0" indent="0" algn="ctr">
              <a:lnSpc>
                <a:spcPts val="1675"/>
              </a:lnSpc>
              <a:spcBef>
                <a:spcPct val="0"/>
              </a:spcBef>
              <a:buFontTx/>
              <a:buNone/>
            </a:pPr>
            <a:r>
              <a:rPr lang="ru-RU" altLang="ru-RU" sz="1800" b="1">
                <a:latin typeface="Times New Roman" panose="02020603050405020304" pitchFamily="18" charset="0"/>
                <a:cs typeface="Times New Roman" panose="02020603050405020304" pitchFamily="18" charset="0"/>
              </a:rPr>
              <a:t>Антон Владимирович</a:t>
            </a:r>
          </a:p>
          <a:p>
            <a:pPr marL="0" indent="0" algn="ctr">
              <a:lnSpc>
                <a:spcPts val="1675"/>
              </a:lnSpc>
              <a:spcBef>
                <a:spcPct val="0"/>
              </a:spcBef>
              <a:buFontTx/>
              <a:buNone/>
            </a:pPr>
            <a:endParaRPr lang="ru-RU" altLang="ru-RU" sz="1400">
              <a:latin typeface="Times New Roman" panose="02020603050405020304" pitchFamily="18" charset="0"/>
              <a:cs typeface="Times New Roman" panose="02020603050405020304" pitchFamily="18" charset="0"/>
            </a:endParaRPr>
          </a:p>
          <a:p>
            <a:pPr marL="0" indent="0" algn="ctr">
              <a:lnSpc>
                <a:spcPts val="1675"/>
              </a:lnSpc>
              <a:spcBef>
                <a:spcPct val="0"/>
              </a:spcBef>
              <a:buFontTx/>
              <a:buNone/>
            </a:pPr>
            <a:r>
              <a:rPr lang="ru-RU" altLang="ru-RU" sz="1600">
                <a:latin typeface="Times New Roman" panose="02020603050405020304" pitchFamily="18" charset="0"/>
                <a:cs typeface="Times New Roman" panose="02020603050405020304" pitchFamily="18" charset="0"/>
              </a:rPr>
              <a:t>Начальник пожарной части № 54 </a:t>
            </a:r>
          </a:p>
          <a:p>
            <a:pPr marL="0" indent="0" algn="ctr">
              <a:lnSpc>
                <a:spcPts val="1675"/>
              </a:lnSpc>
              <a:spcBef>
                <a:spcPct val="0"/>
              </a:spcBef>
              <a:buFontTx/>
              <a:buNone/>
            </a:pPr>
            <a:r>
              <a:rPr lang="ru-RU" altLang="ru-RU" sz="1600">
                <a:latin typeface="Times New Roman" panose="02020603050405020304" pitchFamily="18" charset="0"/>
                <a:cs typeface="Times New Roman" panose="02020603050405020304" pitchFamily="18" charset="0"/>
              </a:rPr>
              <a:t>с 15 февраля 2022 г.</a:t>
            </a:r>
          </a:p>
        </p:txBody>
      </p:sp>
      <p:pic>
        <p:nvPicPr>
          <p:cNvPr id="52228" name="Picture 5" descr="C:\Users\s_kanglieva\Desktop\ПЧ № 54\DJI_0002[14-42-28].JPG">
            <a:extLst>
              <a:ext uri="{FF2B5EF4-FFF2-40B4-BE49-F238E27FC236}">
                <a16:creationId xmlns:a16="http://schemas.microsoft.com/office/drawing/2014/main" id="{3D50EDF2-6104-4663-8EF7-D8C80A3E9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547813"/>
            <a:ext cx="590391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29" name="Объект 1">
            <a:extLst>
              <a:ext uri="{FF2B5EF4-FFF2-40B4-BE49-F238E27FC236}">
                <a16:creationId xmlns:a16="http://schemas.microsoft.com/office/drawing/2014/main" id="{0503D332-A968-44C7-9827-F2CF1601301D}"/>
              </a:ext>
            </a:extLst>
          </p:cNvPr>
          <p:cNvGraphicFramePr>
            <a:graphicFrameLocks noChangeAspect="1"/>
          </p:cNvGraphicFramePr>
          <p:nvPr/>
        </p:nvGraphicFramePr>
        <p:xfrm>
          <a:off x="614363" y="5651500"/>
          <a:ext cx="2514600" cy="2665413"/>
        </p:xfrm>
        <a:graphic>
          <a:graphicData uri="http://schemas.openxmlformats.org/presentationml/2006/ole">
            <mc:AlternateContent xmlns:mc="http://schemas.openxmlformats.org/markup-compatibility/2006">
              <mc:Choice xmlns:v="urn:schemas-microsoft-com:vml" Requires="v">
                <p:oleObj spid="_x0000_s52230" name="Acrobat Document" r:id="rId4" imgW="6391215" imgH="6772147" progId="Acrobat.Document.11">
                  <p:embed/>
                </p:oleObj>
              </mc:Choice>
              <mc:Fallback>
                <p:oleObj name="Acrobat Document" r:id="rId4" imgW="6391215" imgH="6772147" progId="Acrobat.Document.11">
                  <p:embed/>
                  <p:pic>
                    <p:nvPicPr>
                      <p:cNvPr id="0" name="Объект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5651500"/>
                        <a:ext cx="25146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FD95A929-876B-4356-BFD8-271EB9FB6110}"/>
              </a:ext>
            </a:extLst>
          </p:cNvPr>
          <p:cNvSpPr>
            <a:spLocks noGrp="1" noChangeArrowheads="1"/>
          </p:cNvSpPr>
          <p:nvPr>
            <p:ph type="body" idx="1"/>
          </p:nvPr>
        </p:nvSpPr>
        <p:spPr>
          <a:xfrm>
            <a:off x="549275" y="323850"/>
            <a:ext cx="6027738" cy="8280400"/>
          </a:xfrm>
        </p:spPr>
        <p:txBody>
          <a:bodyPr/>
          <a:lstStyle/>
          <a:p>
            <a:pPr algn="ctr" eaLnBrk="1" hangingPunct="1">
              <a:lnSpc>
                <a:spcPct val="80000"/>
              </a:lnSpc>
              <a:buFontTx/>
              <a:buNone/>
              <a:defRPr/>
            </a:pPr>
            <a:endParaRPr lang="ru-RU" altLang="ru-RU" sz="1400" dirty="0">
              <a:latin typeface="Times New Roman" panose="02020603050405020304" pitchFamily="18" charset="0"/>
            </a:endParaRPr>
          </a:p>
          <a:p>
            <a:pPr algn="ctr" eaLnBrk="1" hangingPunct="1">
              <a:lnSpc>
                <a:spcPct val="80000"/>
              </a:lnSpc>
              <a:buFontTx/>
              <a:buNone/>
              <a:defRPr/>
            </a:pPr>
            <a:endParaRPr lang="ru-RU" altLang="ru-RU" sz="1400" dirty="0">
              <a:latin typeface="Times New Roman" panose="02020603050405020304" pitchFamily="18" charset="0"/>
            </a:endParaRPr>
          </a:p>
          <a:p>
            <a:pPr marL="0" indent="271463" algn="just" eaLnBrk="1" hangingPunct="1">
              <a:lnSpc>
                <a:spcPct val="80000"/>
              </a:lnSpc>
              <a:buFontTx/>
              <a:buNone/>
              <a:defRPr/>
            </a:pPr>
            <a:r>
              <a:rPr lang="ru-RU" altLang="ru-RU" sz="1400" dirty="0">
                <a:latin typeface="Times New Roman" panose="02020603050405020304" pitchFamily="18" charset="0"/>
              </a:rPr>
              <a:t>Пожарная часть № 54 расположена в Тазовском районе Ямало-Ненецкого автономного округа, севернее северного Полярного круга, в 70 км. от п. Тазовский, на территории объектов АО «Транснефть – Сибирь» в районе Пякяхинского месторождения.</a:t>
            </a:r>
          </a:p>
          <a:p>
            <a:pPr marL="0" indent="271463" algn="just" eaLnBrk="1" hangingPunct="1">
              <a:lnSpc>
                <a:spcPct val="80000"/>
              </a:lnSpc>
              <a:buFontTx/>
              <a:buNone/>
              <a:defRPr/>
            </a:pPr>
            <a:r>
              <a:rPr lang="ru-RU" altLang="ru-RU" sz="1400" dirty="0">
                <a:latin typeface="Times New Roman" panose="02020603050405020304" pitchFamily="18" charset="0"/>
              </a:rPr>
              <a:t>Охраняемый объект – ГПНС № 1 «Заполярье» Уренгойского УМН АО «Транснефть – Сибирь».</a:t>
            </a:r>
          </a:p>
          <a:p>
            <a:pPr marL="0" indent="271463" algn="just" eaLnBrk="1" hangingPunct="1">
              <a:lnSpc>
                <a:spcPct val="80000"/>
              </a:lnSpc>
              <a:buFontTx/>
              <a:buNone/>
              <a:defRPr/>
            </a:pPr>
            <a:r>
              <a:rPr lang="ru-RU" altLang="ru-RU" sz="1400" dirty="0">
                <a:latin typeface="Times New Roman" panose="02020603050405020304" pitchFamily="18" charset="0"/>
              </a:rPr>
              <a:t>Личный состав круглосуточно обеспечивает пожарную безопасность объектов нефтеперекачивающей станции, транспортных узлов и магистралей, контролирует проведение огнеопасных и газоопасных работ, осуществляет дозорную службу, следит за выполнением требований норм и правил пожарной безопасности.</a:t>
            </a:r>
          </a:p>
          <a:p>
            <a:pPr marL="0" indent="271463" algn="just" eaLnBrk="1" hangingPunct="1">
              <a:lnSpc>
                <a:spcPct val="80000"/>
              </a:lnSpc>
              <a:buFontTx/>
              <a:buNone/>
              <a:defRPr/>
            </a:pPr>
            <a:r>
              <a:rPr lang="ru-RU" altLang="ru-RU" sz="1400" dirty="0">
                <a:latin typeface="Times New Roman" panose="02020603050405020304" pitchFamily="18" charset="0"/>
              </a:rPr>
              <a:t>Постоянная боевая готовность достигается путем систематических тренировок и профессиональной подготовки. </a:t>
            </a:r>
          </a:p>
          <a:p>
            <a:pPr marL="0" indent="271463" algn="just" eaLnBrk="1" hangingPunct="1">
              <a:lnSpc>
                <a:spcPct val="80000"/>
              </a:lnSpc>
              <a:buFontTx/>
              <a:buNone/>
              <a:defRPr/>
            </a:pPr>
            <a:r>
              <a:rPr lang="ru-RU" altLang="ru-RU" sz="1400" dirty="0">
                <a:latin typeface="Times New Roman" panose="02020603050405020304" pitchFamily="18" charset="0"/>
              </a:rPr>
              <a:t>13 апреля 2020 года на пункт связи ПЧ № 56, дислоцированной на незначительном удалении от ПЧ № 54, поступил сигнал о помощи. При подъеме на крутой берег реки свалился и несколько раз перевернулся снегоход. Гражданин, управлявший снегоходом, получил сильные ушибы и утратил возможность передвигаться, начал замерзать. Под руководством Бутенко В.И., начальника отделения профилактики пожаров ПЧ № 56, была организована поисково-спасательная операция. Конкретной информации о месте происшествия не было, пострадавший находился на берегу одной из многочисленных рек, вдали от межпромысловых дорог, и в условиях плохой видимости (туман, падающий снег) наблюдал только буровую вышку. К операции были подключены силы и средства ПЧ № 54, подрядных организаций общей численностью более 20 человек, 8 единиц техники. В состав одной из групп был включен медицинский работник. При полном отсутствии дорожного покрытия, спустя всего три часа сложных поисков в условиях плохой видимости, пострадавший был замечен Злобиным Р.В., инженером отделения профилактики пожаров ПЧ № 54. Пострадавший был спасен и направлен в медучреждение в п. Тазовский.</a:t>
            </a:r>
          </a:p>
          <a:p>
            <a:pPr marL="0" indent="271463" algn="just" eaLnBrk="1" hangingPunct="1">
              <a:lnSpc>
                <a:spcPct val="80000"/>
              </a:lnSpc>
              <a:buFontTx/>
              <a:buNone/>
              <a:defRPr/>
            </a:pPr>
            <a:r>
              <a:rPr lang="ru-RU" altLang="ru-RU" sz="1400" dirty="0">
                <a:latin typeface="Times New Roman" panose="02020603050405020304" pitchFamily="18" charset="0"/>
              </a:rPr>
              <a:t>Проведение данной поисково-спасательной операции – хороший пример взаимодействия как между подразделениями отряда, так и с подрядными организациями и службами жизнеобеспечения.</a:t>
            </a:r>
          </a:p>
          <a:p>
            <a:pPr marL="0" indent="271463" algn="just" eaLnBrk="1" hangingPunct="1">
              <a:lnSpc>
                <a:spcPct val="80000"/>
              </a:lnSpc>
              <a:buFontTx/>
              <a:buNone/>
              <a:defRPr/>
            </a:pPr>
            <a:r>
              <a:rPr lang="ru-RU" altLang="ru-RU" sz="1400" dirty="0">
                <a:latin typeface="Times New Roman" panose="02020603050405020304" pitchFamily="18" charset="0"/>
              </a:rPr>
              <a:t>С момента создания и до декабря 2021 г. пожарной частью руководил Кучин С.А.</a:t>
            </a:r>
          </a:p>
          <a:p>
            <a:pPr marL="0" indent="271463" algn="just" eaLnBrk="1" hangingPunct="1">
              <a:lnSpc>
                <a:spcPct val="80000"/>
              </a:lnSpc>
              <a:buFontTx/>
              <a:buNone/>
              <a:defRPr/>
            </a:pPr>
            <a:endParaRPr lang="ru-RU" altLang="ru-RU" sz="1400" dirty="0">
              <a:latin typeface="Times New Roman" panose="02020603050405020304" pitchFamily="18" charset="0"/>
            </a:endParaRPr>
          </a:p>
          <a:p>
            <a:pPr marL="0" indent="271463" algn="just" eaLnBrk="1" hangingPunct="1">
              <a:lnSpc>
                <a:spcPct val="80000"/>
              </a:lnSpc>
              <a:buFontTx/>
              <a:buNone/>
              <a:defRPr/>
            </a:pPr>
            <a:endParaRPr lang="ru-RU" altLang="ru-RU" sz="1400" dirty="0">
              <a:latin typeface="Times New Roman" panose="02020603050405020304" pitchFamily="18" charset="0"/>
            </a:endParaRPr>
          </a:p>
          <a:p>
            <a:pPr marL="0" indent="271463" algn="just" eaLnBrk="1" hangingPunct="1">
              <a:lnSpc>
                <a:spcPct val="80000"/>
              </a:lnSpc>
              <a:buFontTx/>
              <a:buNone/>
              <a:defRPr/>
            </a:pPr>
            <a:r>
              <a:rPr lang="ru-RU" altLang="ru-RU" sz="1400" dirty="0">
                <a:latin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7FFEDBEE-FD21-45A8-A1B6-CE6F04B34E07}"/>
              </a:ext>
            </a:extLst>
          </p:cNvPr>
          <p:cNvSpPr>
            <a:spLocks noGrp="1"/>
          </p:cNvSpPr>
          <p:nvPr>
            <p:ph idx="1"/>
          </p:nvPr>
        </p:nvSpPr>
        <p:spPr>
          <a:xfrm>
            <a:off x="476250" y="501650"/>
            <a:ext cx="6038850" cy="7958138"/>
          </a:xfrm>
        </p:spPr>
        <p:txBody>
          <a:bodyPr/>
          <a:lstStyle/>
          <a:p>
            <a:pPr marL="0" indent="271463" algn="just">
              <a:lnSpc>
                <a:spcPts val="1680"/>
              </a:lnSpc>
              <a:spcBef>
                <a:spcPts val="0"/>
              </a:spcBef>
              <a:buFontTx/>
              <a:buNone/>
              <a:defRPr/>
            </a:pPr>
            <a:r>
              <a:rPr lang="ru-RU" sz="1400" dirty="0">
                <a:latin typeface="Times New Roman" pitchFamily="18" charset="0"/>
                <a:cs typeface="Times New Roman" pitchFamily="18" charset="0"/>
              </a:rPr>
              <a:t>С декабря 1973 года начато обустройство Уренгойского месторождения. В феврале 1974 года на берег реки Ево-Яха пришла первая колонна со строителями и буровиками, а через четыре года первый промысел подал газ в систему магистрального газопровода Уренгой-Надым. В кратчайшие сроки возводились жилые дома, базы, склады, школы, больницы. Вступали в строй установки комплексной подготовки газа, вводились новые «кусты» эксплуатационных скважин. Возникла необходимость организации мобильной пожарной службы, которая могла бы обеспечить надежную защиту от пожаров строящегося города Новый Уренгой. В строящемся поселке был создан отдельный пост пожарной службы, разместившийся в небольшом бараке на берегу реки.</a:t>
            </a:r>
          </a:p>
          <a:p>
            <a:pPr marL="0" indent="271463" algn="just">
              <a:lnSpc>
                <a:spcPts val="1680"/>
              </a:lnSpc>
              <a:spcBef>
                <a:spcPts val="0"/>
              </a:spcBef>
              <a:buFontTx/>
              <a:buNone/>
              <a:defRPr/>
            </a:pPr>
            <a:r>
              <a:rPr lang="ru-RU" sz="1400" b="1" dirty="0">
                <a:latin typeface="Times New Roman" pitchFamily="18" charset="0"/>
                <a:cs typeface="Times New Roman" pitchFamily="18" charset="0"/>
              </a:rPr>
              <a:t>11 октября 1979</a:t>
            </a:r>
            <a:r>
              <a:rPr lang="ru-RU" sz="1400" dirty="0">
                <a:latin typeface="Times New Roman" pitchFamily="18" charset="0"/>
                <a:cs typeface="Times New Roman" pitchFamily="18" charset="0"/>
              </a:rPr>
              <a:t> </a:t>
            </a:r>
            <a:r>
              <a:rPr lang="ru-RU" sz="1400" b="1" dirty="0">
                <a:latin typeface="Times New Roman" pitchFamily="18" charset="0"/>
                <a:cs typeface="Times New Roman" pitchFamily="18" charset="0"/>
              </a:rPr>
              <a:t>года</a:t>
            </a:r>
            <a:r>
              <a:rPr lang="ru-RU" sz="1400" dirty="0">
                <a:latin typeface="Times New Roman" pitchFamily="18" charset="0"/>
                <a:cs typeface="Times New Roman" pitchFamily="18" charset="0"/>
              </a:rPr>
              <a:t> отдельный пост был преобразован в </a:t>
            </a:r>
            <a:r>
              <a:rPr lang="ru-RU" sz="1400" b="1" dirty="0">
                <a:latin typeface="Times New Roman" pitchFamily="18" charset="0"/>
                <a:cs typeface="Times New Roman" pitchFamily="18" charset="0"/>
              </a:rPr>
              <a:t>ВПЧ-30</a:t>
            </a:r>
            <a:r>
              <a:rPr lang="ru-RU" sz="1400" dirty="0">
                <a:latin typeface="Times New Roman" pitchFamily="18" charset="0"/>
                <a:cs typeface="Times New Roman" pitchFamily="18" charset="0"/>
              </a:rPr>
              <a:t> (6 км от города Новый Уренгой). Место дислокации – территория базы метанола Фарафонттьевской базы ПТОиК ООО «Газпром добыча Уренгой» ПАО «Газпром». Задача – охрана и профилактическое обслуживание объектов Управления по транспортировке нефти и ингибиторов, установок комплексной подготовки газа № 1 «А», 1 «АС», опытной установки подготовки дизельного топлива ООО «Газпром добыча Уренгой» ПАО «Газпром». Формированием коллектива ПЧ № 30 г. Новый Уренгой занимались все – и областное управление пожарной охраны, и руководство Надымского отряда. Коллектив части сплачивался в деле: обживали здание нового депо, создали базу ГДЗС, привели в порядок рукавное хозяйство, оборудовали учебный класс, в свободное от службы время помогали строителям, которые строили дома для пожарных. Через год коллектив пожарной части завоевал позиции одного из лучших в Тюменской области. Город рос на глазах. Пожаров было много, особенно в «старом городе» – «бамовские» дома загорались и разгорались быстро. Профессиональный уровень пожарных повышался, со временем научились  тушить и спасать дома, небогатый в то время скарб жильцов, а главное – человеческие жизни.</a:t>
            </a:r>
          </a:p>
          <a:p>
            <a:pPr marL="0" indent="271463" algn="just">
              <a:lnSpc>
                <a:spcPts val="1680"/>
              </a:lnSpc>
              <a:spcBef>
                <a:spcPts val="0"/>
              </a:spcBef>
              <a:buFontTx/>
              <a:buNone/>
              <a:defRPr/>
            </a:pPr>
            <a:r>
              <a:rPr lang="ru-RU" sz="1400" b="1" dirty="0">
                <a:latin typeface="Times New Roman" pitchFamily="18" charset="0"/>
                <a:cs typeface="Times New Roman" pitchFamily="18" charset="0"/>
              </a:rPr>
              <a:t>11 октября 1979 года</a:t>
            </a:r>
            <a:r>
              <a:rPr lang="ru-RU" sz="1400" dirty="0">
                <a:latin typeface="Times New Roman" pitchFamily="18" charset="0"/>
                <a:cs typeface="Times New Roman" pitchFamily="18" charset="0"/>
              </a:rPr>
              <a:t> – день основания пожарной части </a:t>
            </a:r>
            <a:r>
              <a:rPr lang="ru-RU" sz="1400" b="1" dirty="0">
                <a:latin typeface="Times New Roman" pitchFamily="18" charset="0"/>
                <a:cs typeface="Times New Roman" pitchFamily="18" charset="0"/>
              </a:rPr>
              <a:t>№ 31 </a:t>
            </a:r>
            <a:r>
              <a:rPr lang="ru-RU" sz="1400" dirty="0">
                <a:latin typeface="Times New Roman" pitchFamily="18" charset="0"/>
                <a:cs typeface="Times New Roman" pitchFamily="18" charset="0"/>
              </a:rPr>
              <a:t>(137 км от города Новый Уренгой, севернее северного Полярного круга). Место дислокации – Газовый промысел № 11 ООО «Газпром добыча Уренгой» ПАО «Газпром». Часть осуществляет охрану и пожарно-профилактическое обслуживание объектов ООО «Газпром добыча Уренгой» ПАО «Газпром».</a:t>
            </a:r>
          </a:p>
          <a:p>
            <a:pPr marL="0" indent="271463" algn="just">
              <a:lnSpc>
                <a:spcPts val="1680"/>
              </a:lnSpc>
              <a:spcBef>
                <a:spcPts val="0"/>
              </a:spcBef>
              <a:buFontTx/>
              <a:buNone/>
              <a:defRPr/>
            </a:pPr>
            <a:r>
              <a:rPr lang="ru-RU" sz="1400" dirty="0">
                <a:latin typeface="Times New Roman" pitchFamily="18" charset="0"/>
                <a:cs typeface="Times New Roman" pitchFamily="18" charset="0"/>
              </a:rPr>
              <a:t>С 1 июля 2009 года приказом МЧС России от 02.03.2009 № 110 ПЧ № 31 переименована в ПЧ № 21.</a:t>
            </a:r>
          </a:p>
          <a:p>
            <a:pPr marL="0" indent="271463" algn="just">
              <a:lnSpc>
                <a:spcPts val="1680"/>
              </a:lnSpc>
              <a:spcBef>
                <a:spcPts val="0"/>
              </a:spcBef>
              <a:buFontTx/>
              <a:buNone/>
              <a:defRPr/>
            </a:pPr>
            <a:r>
              <a:rPr lang="ru-RU" sz="1400" dirty="0">
                <a:latin typeface="Times New Roman" pitchFamily="18" charset="0"/>
                <a:cs typeface="Times New Roman" pitchFamily="18" charset="0"/>
              </a:rPr>
              <a:t>	</a:t>
            </a:r>
          </a:p>
          <a:p>
            <a:pPr>
              <a:buFontTx/>
              <a:buNone/>
              <a:defRPr/>
            </a:pPr>
            <a:endParaRPr lang="ru-RU" sz="1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a:extLst>
              <a:ext uri="{FF2B5EF4-FFF2-40B4-BE49-F238E27FC236}">
                <a16:creationId xmlns:a16="http://schemas.microsoft.com/office/drawing/2014/main" id="{BCDD2746-8406-42DC-9363-E088FDF869B4}"/>
              </a:ext>
            </a:extLst>
          </p:cNvPr>
          <p:cNvSpPr>
            <a:spLocks noGrp="1"/>
          </p:cNvSpPr>
          <p:nvPr>
            <p:ph type="title"/>
          </p:nvPr>
        </p:nvSpPr>
        <p:spPr>
          <a:xfrm>
            <a:off x="342900" y="366713"/>
            <a:ext cx="6172200" cy="1181100"/>
          </a:xfrm>
        </p:spPr>
        <p:txBody>
          <a:bodyPr/>
          <a:lstStyle/>
          <a:p>
            <a:r>
              <a:rPr lang="ru-RU" altLang="ru-RU" sz="2000" b="1">
                <a:latin typeface="Times New Roman" panose="02020603050405020304" pitchFamily="18" charset="0"/>
                <a:cs typeface="Times New Roman" panose="02020603050405020304" pitchFamily="18" charset="0"/>
              </a:rPr>
              <a:t>Пожарная часть № 55  </a:t>
            </a:r>
            <a:br>
              <a:rPr lang="ru-RU" altLang="ru-RU" sz="2000" b="1">
                <a:latin typeface="Times New Roman" panose="02020603050405020304" pitchFamily="18" charset="0"/>
                <a:cs typeface="Times New Roman" panose="02020603050405020304" pitchFamily="18" charset="0"/>
              </a:rPr>
            </a:br>
            <a:r>
              <a:rPr lang="ru-RU" altLang="ru-RU" sz="1400">
                <a:latin typeface="Times New Roman" panose="02020603050405020304" pitchFamily="18" charset="0"/>
                <a:cs typeface="Times New Roman" panose="02020603050405020304" pitchFamily="18" charset="0"/>
              </a:rPr>
              <a:t>(2 разряда), 13 км. от поселка Новозаполярный , </a:t>
            </a:r>
            <a:br>
              <a:rPr lang="ru-RU" altLang="ru-RU" sz="1400">
                <a:latin typeface="Times New Roman" panose="02020603050405020304" pitchFamily="18" charset="0"/>
                <a:cs typeface="Times New Roman" panose="02020603050405020304" pitchFamily="18" charset="0"/>
              </a:rPr>
            </a:br>
            <a:r>
              <a:rPr lang="ru-RU" altLang="ru-RU" sz="1400">
                <a:latin typeface="Times New Roman" panose="02020603050405020304" pitchFamily="18" charset="0"/>
                <a:cs typeface="Times New Roman" panose="02020603050405020304" pitchFamily="18" charset="0"/>
              </a:rPr>
              <a:t>севернее северного Полярного круга</a:t>
            </a:r>
          </a:p>
        </p:txBody>
      </p:sp>
      <p:sp>
        <p:nvSpPr>
          <p:cNvPr id="54275" name="Содержимое 2">
            <a:extLst>
              <a:ext uri="{FF2B5EF4-FFF2-40B4-BE49-F238E27FC236}">
                <a16:creationId xmlns:a16="http://schemas.microsoft.com/office/drawing/2014/main" id="{9A40F1CF-620F-4AB3-888F-A8313EFC48AA}"/>
              </a:ext>
            </a:extLst>
          </p:cNvPr>
          <p:cNvSpPr>
            <a:spLocks noGrp="1"/>
          </p:cNvSpPr>
          <p:nvPr>
            <p:ph idx="1"/>
          </p:nvPr>
        </p:nvSpPr>
        <p:spPr>
          <a:xfrm>
            <a:off x="3284538" y="5580063"/>
            <a:ext cx="3230562" cy="3024187"/>
          </a:xfrm>
        </p:spPr>
        <p:txBody>
          <a:bodyPr/>
          <a:lstStyle/>
          <a:p>
            <a:pPr algn="ctr">
              <a:spcBef>
                <a:spcPct val="0"/>
              </a:spcBef>
              <a:buFontTx/>
              <a:buNone/>
            </a:pPr>
            <a:endParaRPr lang="ru-RU" altLang="ru-RU" sz="1800" b="1">
              <a:latin typeface="Times New Roman" panose="02020603050405020304" pitchFamily="18" charset="0"/>
              <a:cs typeface="Times New Roman" panose="02020603050405020304" pitchFamily="18" charset="0"/>
            </a:endParaRPr>
          </a:p>
          <a:p>
            <a:pPr algn="ctr">
              <a:spcBef>
                <a:spcPct val="0"/>
              </a:spcBef>
              <a:buFontTx/>
              <a:buNone/>
            </a:pPr>
            <a:r>
              <a:rPr lang="ru-RU" altLang="ru-RU" sz="1800" b="1">
                <a:latin typeface="Times New Roman" panose="02020603050405020304" pitchFamily="18" charset="0"/>
                <a:cs typeface="Times New Roman" panose="02020603050405020304" pitchFamily="18" charset="0"/>
              </a:rPr>
              <a:t>КОБЗЕВ</a:t>
            </a:r>
          </a:p>
          <a:p>
            <a:pPr algn="ctr">
              <a:spcBef>
                <a:spcPct val="0"/>
              </a:spcBef>
              <a:buFontTx/>
              <a:buNone/>
            </a:pPr>
            <a:r>
              <a:rPr lang="ru-RU" altLang="ru-RU" sz="1800" b="1">
                <a:latin typeface="Times New Roman" panose="02020603050405020304" pitchFamily="18" charset="0"/>
                <a:cs typeface="Times New Roman" panose="02020603050405020304" pitchFamily="18" charset="0"/>
              </a:rPr>
              <a:t>Александр Владимирович</a:t>
            </a:r>
          </a:p>
          <a:p>
            <a:pPr algn="ctr">
              <a:spcBef>
                <a:spcPct val="0"/>
              </a:spcBef>
              <a:buFontTx/>
              <a:buNone/>
            </a:pPr>
            <a:endParaRPr lang="ru-RU" altLang="ru-RU" sz="1600">
              <a:latin typeface="Times New Roman" panose="02020603050405020304" pitchFamily="18" charset="0"/>
              <a:cs typeface="Times New Roman" panose="02020603050405020304" pitchFamily="18" charset="0"/>
            </a:endParaRPr>
          </a:p>
          <a:p>
            <a:pPr algn="ctr">
              <a:spcBef>
                <a:spcPct val="0"/>
              </a:spcBef>
              <a:buFontTx/>
              <a:buNone/>
            </a:pPr>
            <a:r>
              <a:rPr lang="ru-RU" altLang="ru-RU" sz="1600">
                <a:latin typeface="Times New Roman" panose="02020603050405020304" pitchFamily="18" charset="0"/>
                <a:cs typeface="Times New Roman" panose="02020603050405020304" pitchFamily="18" charset="0"/>
              </a:rPr>
              <a:t>Начальник пожарной части № 55 </a:t>
            </a:r>
          </a:p>
          <a:p>
            <a:pPr algn="ctr">
              <a:spcBef>
                <a:spcPct val="0"/>
              </a:spcBef>
              <a:buFontTx/>
              <a:buNone/>
            </a:pPr>
            <a:r>
              <a:rPr lang="ru-RU" altLang="ru-RU" sz="1600">
                <a:latin typeface="Times New Roman" panose="02020603050405020304" pitchFamily="18" charset="0"/>
                <a:cs typeface="Times New Roman" panose="02020603050405020304" pitchFamily="18" charset="0"/>
              </a:rPr>
              <a:t>с 26 ноября 2020 г.</a:t>
            </a:r>
          </a:p>
        </p:txBody>
      </p:sp>
      <p:pic>
        <p:nvPicPr>
          <p:cNvPr id="54276" name="Picture 5" descr="C:\Users\S_KANG~1\AppData\Local\Temp\Rar$DIa0.976\IMG_1527.JPG">
            <a:extLst>
              <a:ext uri="{FF2B5EF4-FFF2-40B4-BE49-F238E27FC236}">
                <a16:creationId xmlns:a16="http://schemas.microsoft.com/office/drawing/2014/main" id="{EB916249-5C32-49BE-88FE-C1184264C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679575"/>
            <a:ext cx="58340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Рисунок 1">
            <a:extLst>
              <a:ext uri="{FF2B5EF4-FFF2-40B4-BE49-F238E27FC236}">
                <a16:creationId xmlns:a16="http://schemas.microsoft.com/office/drawing/2014/main" id="{91E6E741-3288-483F-9489-55E23DB92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5364163"/>
            <a:ext cx="235902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Прямоугольник 1">
            <a:extLst>
              <a:ext uri="{FF2B5EF4-FFF2-40B4-BE49-F238E27FC236}">
                <a16:creationId xmlns:a16="http://schemas.microsoft.com/office/drawing/2014/main" id="{6431C47A-F540-4968-B952-94FC14C4008B}"/>
              </a:ext>
            </a:extLst>
          </p:cNvPr>
          <p:cNvSpPr>
            <a:spLocks noChangeArrowheads="1"/>
          </p:cNvSpPr>
          <p:nvPr/>
        </p:nvSpPr>
        <p:spPr bwMode="auto">
          <a:xfrm>
            <a:off x="476250" y="539750"/>
            <a:ext cx="597693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spcBef>
                <a:spcPct val="0"/>
              </a:spcBef>
              <a:buFontTx/>
              <a:buNone/>
            </a:pPr>
            <a:r>
              <a:rPr lang="ru-RU" altLang="ru-RU" sz="1400">
                <a:latin typeface="Times New Roman" panose="02020603050405020304" pitchFamily="18" charset="0"/>
              </a:rPr>
              <a:t>Пожарная часть № 55 расположена в Пуровском районе Ямало-Ненецкого автономного округа, севернее северного Полярного круга, в 13,5 км. от п. Новозаполярный, на территории объектов АО «Транснефть – Сибирь» в непосредственной близости к южной границе Заполярного нефтегазоконденсатного месторождения.</a:t>
            </a:r>
          </a:p>
          <a:p>
            <a:pPr algn="just" eaLnBrk="1" hangingPunct="1">
              <a:lnSpc>
                <a:spcPct val="80000"/>
              </a:lnSpc>
              <a:spcBef>
                <a:spcPct val="0"/>
              </a:spcBef>
              <a:buFontTx/>
              <a:buNone/>
            </a:pPr>
            <a:r>
              <a:rPr lang="ru-RU" altLang="ru-RU" sz="1400">
                <a:latin typeface="Times New Roman" panose="02020603050405020304" pitchFamily="18" charset="0"/>
              </a:rPr>
              <a:t>Охраняемый объект – НПС № 2 Уренгойского УМН АО «Транснефть – Сибирь».</a:t>
            </a:r>
          </a:p>
          <a:p>
            <a:pPr algn="just" eaLnBrk="1" hangingPunct="1">
              <a:lnSpc>
                <a:spcPct val="80000"/>
              </a:lnSpc>
              <a:spcBef>
                <a:spcPct val="0"/>
              </a:spcBef>
              <a:buFontTx/>
              <a:buNone/>
            </a:pPr>
            <a:r>
              <a:rPr lang="ru-RU" altLang="ru-RU" sz="1400">
                <a:latin typeface="Times New Roman" panose="02020603050405020304" pitchFamily="18" charset="0"/>
              </a:rPr>
              <a:t>С момента создания подразделения и до настоящего времени пожаров на охраняемом объекте не допущено.</a:t>
            </a:r>
          </a:p>
          <a:p>
            <a:pPr algn="just" eaLnBrk="1" hangingPunct="1">
              <a:lnSpc>
                <a:spcPct val="80000"/>
              </a:lnSpc>
              <a:spcBef>
                <a:spcPct val="0"/>
              </a:spcBef>
              <a:buFontTx/>
              <a:buNone/>
            </a:pPr>
            <a:r>
              <a:rPr lang="ru-RU" altLang="ru-RU" sz="1400">
                <a:latin typeface="Times New Roman" panose="02020603050405020304" pitchFamily="18" charset="0"/>
              </a:rPr>
              <a:t>Личный состав постоянно занимается профессиональной подготовкой, отрабатывает навыки и умения при работе с пожарно-техническим и спасательным вооружением, обеспечивая постоянную боевую готовность подразделения.</a:t>
            </a:r>
          </a:p>
          <a:p>
            <a:pPr algn="just" eaLnBrk="1" hangingPunct="1">
              <a:lnSpc>
                <a:spcPct val="80000"/>
              </a:lnSpc>
              <a:spcBef>
                <a:spcPct val="0"/>
              </a:spcBef>
              <a:buFontTx/>
              <a:buNone/>
            </a:pPr>
            <a:r>
              <a:rPr lang="ru-RU" altLang="ru-RU" sz="1400">
                <a:latin typeface="Times New Roman" panose="02020603050405020304" pitchFamily="18" charset="0"/>
              </a:rPr>
              <a:t>Дежурные смены (караулы) неоднократно принимали участие в тушении пожаров и ликвидации аварийных ситуаций на территории, охраняемой подразделениями ФГБУ «4 отряд ФПС ГПС по Ямало-Ненецкому автономному округу (договорной)» «4 отряд ФПС ГПС по Ямало-Ненецкому автономному округу (договорной)», в соответствии с расписанием выездов, проявляя при этом профессионализм и высокие морально-волевые качества.</a:t>
            </a:r>
          </a:p>
          <a:p>
            <a:pPr algn="just" eaLnBrk="1" hangingPunct="1">
              <a:lnSpc>
                <a:spcPct val="80000"/>
              </a:lnSpc>
              <a:spcBef>
                <a:spcPct val="0"/>
              </a:spcBef>
              <a:buFontTx/>
              <a:buNone/>
            </a:pPr>
            <a:r>
              <a:rPr lang="ru-RU" altLang="ru-RU" sz="1400">
                <a:latin typeface="Times New Roman" panose="02020603050405020304" pitchFamily="18" charset="0"/>
              </a:rPr>
              <a:t>Подразделением с момента образования руководили: Сычев А.П., Осипенко А.В., Носов С.А.</a:t>
            </a:r>
          </a:p>
          <a:p>
            <a:pPr algn="just" eaLnBrk="1" hangingPunct="1">
              <a:lnSpc>
                <a:spcPct val="80000"/>
              </a:lnSpc>
              <a:spcBef>
                <a:spcPct val="0"/>
              </a:spcBef>
              <a:buFontTx/>
              <a:buNone/>
            </a:pPr>
            <a:r>
              <a:rPr lang="ru-RU" altLang="ru-RU" sz="1800">
                <a:latin typeface="Times New Roman" panose="02020603050405020304" pitchFamily="18" charset="0"/>
              </a:rPr>
              <a:t> </a:t>
            </a:r>
            <a:endParaRPr lang="ru-RU" altLang="ru-RU"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a:extLst>
              <a:ext uri="{FF2B5EF4-FFF2-40B4-BE49-F238E27FC236}">
                <a16:creationId xmlns:a16="http://schemas.microsoft.com/office/drawing/2014/main" id="{5DA6F17C-5A86-41DA-97F6-B9F2F014DD5D}"/>
              </a:ext>
            </a:extLst>
          </p:cNvPr>
          <p:cNvSpPr>
            <a:spLocks noGrp="1"/>
          </p:cNvSpPr>
          <p:nvPr>
            <p:ph type="title"/>
          </p:nvPr>
        </p:nvSpPr>
        <p:spPr>
          <a:xfrm>
            <a:off x="620713" y="468313"/>
            <a:ext cx="5976937" cy="1295400"/>
          </a:xfrm>
        </p:spPr>
        <p:txBody>
          <a:bodyPr/>
          <a:lstStyle/>
          <a:p>
            <a:r>
              <a:rPr lang="ru-RU" altLang="ru-RU" sz="2000" b="1">
                <a:latin typeface="Times New Roman" panose="02020603050405020304" pitchFamily="18" charset="0"/>
                <a:cs typeface="Times New Roman" panose="02020603050405020304" pitchFamily="18" charset="0"/>
              </a:rPr>
              <a:t>Пожарная часть № 56</a:t>
            </a:r>
            <a:br>
              <a:rPr lang="ru-RU" altLang="ru-RU" sz="2000" b="1">
                <a:latin typeface="Times New Roman" panose="02020603050405020304" pitchFamily="18" charset="0"/>
                <a:cs typeface="Times New Roman" panose="02020603050405020304" pitchFamily="18" charset="0"/>
              </a:rPr>
            </a:br>
            <a:r>
              <a:rPr lang="ru-RU" altLang="ru-RU" sz="1400">
                <a:latin typeface="Times New Roman" panose="02020603050405020304" pitchFamily="18" charset="0"/>
                <a:cs typeface="Times New Roman" panose="02020603050405020304" pitchFamily="18" charset="0"/>
              </a:rPr>
              <a:t>(2 разряда) 70 км. от поселка  Тазовский, </a:t>
            </a:r>
            <a:br>
              <a:rPr lang="ru-RU" altLang="ru-RU" sz="1400">
                <a:latin typeface="Times New Roman" panose="02020603050405020304" pitchFamily="18" charset="0"/>
                <a:cs typeface="Times New Roman" panose="02020603050405020304" pitchFamily="18" charset="0"/>
              </a:rPr>
            </a:br>
            <a:r>
              <a:rPr lang="ru-RU" altLang="ru-RU" sz="1400">
                <a:latin typeface="Times New Roman" panose="02020603050405020304" pitchFamily="18" charset="0"/>
                <a:cs typeface="Times New Roman" panose="02020603050405020304" pitchFamily="18" charset="0"/>
              </a:rPr>
              <a:t>севернее северного Полярного круга</a:t>
            </a:r>
          </a:p>
        </p:txBody>
      </p:sp>
      <p:sp>
        <p:nvSpPr>
          <p:cNvPr id="56323" name="Содержимое 2">
            <a:extLst>
              <a:ext uri="{FF2B5EF4-FFF2-40B4-BE49-F238E27FC236}">
                <a16:creationId xmlns:a16="http://schemas.microsoft.com/office/drawing/2014/main" id="{C59187E4-0BD7-4A74-99CB-6404E0B7017A}"/>
              </a:ext>
            </a:extLst>
          </p:cNvPr>
          <p:cNvSpPr>
            <a:spLocks noGrp="1"/>
          </p:cNvSpPr>
          <p:nvPr>
            <p:ph idx="1"/>
          </p:nvPr>
        </p:nvSpPr>
        <p:spPr>
          <a:xfrm>
            <a:off x="4005263" y="6156325"/>
            <a:ext cx="2592387" cy="1728788"/>
          </a:xfrm>
        </p:spPr>
        <p:txBody>
          <a:bodyPr/>
          <a:lstStyle/>
          <a:p>
            <a:pPr marL="0" indent="0" algn="ctr">
              <a:lnSpc>
                <a:spcPts val="1675"/>
              </a:lnSpc>
              <a:spcBef>
                <a:spcPct val="0"/>
              </a:spcBef>
              <a:buFontTx/>
              <a:buNone/>
            </a:pPr>
            <a:endParaRPr lang="ru-RU" altLang="ru-RU" sz="1600">
              <a:latin typeface="Times New Roman" panose="02020603050405020304" pitchFamily="18" charset="0"/>
              <a:cs typeface="Times New Roman" panose="02020603050405020304" pitchFamily="18" charset="0"/>
            </a:endParaRPr>
          </a:p>
        </p:txBody>
      </p:sp>
      <p:pic>
        <p:nvPicPr>
          <p:cNvPr id="56324" name="Picture 5" descr="C:\Users\S_KANG~1\AppData\Local\Temp\Rar$DIa0.080\20160911_084013.jpg">
            <a:extLst>
              <a:ext uri="{FF2B5EF4-FFF2-40B4-BE49-F238E27FC236}">
                <a16:creationId xmlns:a16="http://schemas.microsoft.com/office/drawing/2014/main" id="{DD68BF85-D78F-4672-AA5D-07FD4016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1890713"/>
            <a:ext cx="590391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Прямоугольник 1">
            <a:extLst>
              <a:ext uri="{FF2B5EF4-FFF2-40B4-BE49-F238E27FC236}">
                <a16:creationId xmlns:a16="http://schemas.microsoft.com/office/drawing/2014/main" id="{3D3CA9DF-8B48-4955-B52C-4610F7461227}"/>
              </a:ext>
            </a:extLst>
          </p:cNvPr>
          <p:cNvSpPr>
            <a:spLocks noChangeArrowheads="1"/>
          </p:cNvSpPr>
          <p:nvPr/>
        </p:nvSpPr>
        <p:spPr bwMode="auto">
          <a:xfrm>
            <a:off x="549275" y="466725"/>
            <a:ext cx="5976938"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spcBef>
                <a:spcPct val="0"/>
              </a:spcBef>
              <a:buFontTx/>
              <a:buNone/>
            </a:pPr>
            <a:r>
              <a:rPr lang="ru-RU" altLang="ru-RU" sz="1400">
                <a:latin typeface="Times New Roman" panose="02020603050405020304" pitchFamily="18" charset="0"/>
              </a:rPr>
              <a:t>Пожарная часть № 56 расположена в Тазовском районе Ямало-Ненецкого автономного округа, севернее северного Полярного круга, в 70 км. От п Тазовский, на территории НГКП ТПП «Ямалнефтегаз» ООО «ЛУКОЙЛ – Западная Сибирь» Пякяхинского месторождения.</a:t>
            </a:r>
          </a:p>
          <a:p>
            <a:pPr algn="just" eaLnBrk="1" hangingPunct="1">
              <a:lnSpc>
                <a:spcPct val="80000"/>
              </a:lnSpc>
              <a:spcBef>
                <a:spcPct val="0"/>
              </a:spcBef>
              <a:buFontTx/>
              <a:buNone/>
            </a:pPr>
            <a:r>
              <a:rPr lang="ru-RU" altLang="ru-RU" sz="1400">
                <a:latin typeface="Times New Roman" panose="02020603050405020304" pitchFamily="18" charset="0"/>
              </a:rPr>
              <a:t>Охраняемый объект – НГКП ТПП «Ямалнефтегаз» ООО «ЛУКОЙЛ – Западная Сибирь».</a:t>
            </a:r>
          </a:p>
          <a:p>
            <a:pPr algn="just" eaLnBrk="1" hangingPunct="1">
              <a:lnSpc>
                <a:spcPct val="80000"/>
              </a:lnSpc>
              <a:spcBef>
                <a:spcPct val="0"/>
              </a:spcBef>
              <a:buFontTx/>
              <a:buNone/>
            </a:pPr>
            <a:r>
              <a:rPr lang="ru-RU" altLang="ru-RU" sz="1400">
                <a:latin typeface="Times New Roman" panose="02020603050405020304" pitchFamily="18" charset="0"/>
              </a:rPr>
              <a:t>С момента образования подразделения личный состав показал хорошие профессиональные качества, выучку, высокие морально-волевые качества, что позволяет поддерживать силы и средства в полной боевой готовности к ликвидации пожаров и проведению аварийно-спасательных работ.</a:t>
            </a:r>
          </a:p>
          <a:p>
            <a:pPr algn="just" eaLnBrk="1" hangingPunct="1">
              <a:lnSpc>
                <a:spcPct val="80000"/>
              </a:lnSpc>
              <a:spcBef>
                <a:spcPct val="0"/>
              </a:spcBef>
              <a:buFontTx/>
              <a:buNone/>
            </a:pPr>
            <a:r>
              <a:rPr lang="ru-RU" altLang="ru-RU" sz="1400">
                <a:latin typeface="Times New Roman" panose="02020603050405020304" pitchFamily="18" charset="0"/>
              </a:rPr>
              <a:t>13 апреля 2020 года на пункт связи ПЧ № 56 поступил сигнал о помощи. При подъеме на крутой берег реки свалился и несколько раз перевернулся снегоход. Гражданин, управлявший снегоходом, получил сильные ушибы и утратил возможность передвигаться, начал замерзать. Под руководством Бутенко В.И., начальника отделения профилактики пожаров ПЧ № 56, была организована поисково-спасательная операция. Конкретной информации о месте происшествия не было, пострадавший находился на берегу одной из многочисленных рек, вдали от межпромысловых дорог, и в условиях плохой видимости (туман, падающий снег) наблюдал только буровую вышку. К операции были подключены силы и средства ПЧ № 54, подрядных организаций общей численностью более 20 человек, 8 единиц техники. В состав одной из групп был включен медицинский работник. При полном отсутствии дорожного покрытия, спустя всего три часа сложных поисков в условиях плохой видимости, пострадавший был замечен Злобиным Р.В., инженером отделения профилактики пожаров ПЧ № 54. Пострадавший был спасен и направлен в медучреждение в п. Тазовский.</a:t>
            </a:r>
          </a:p>
          <a:p>
            <a:pPr algn="just" eaLnBrk="1" hangingPunct="1">
              <a:lnSpc>
                <a:spcPct val="80000"/>
              </a:lnSpc>
              <a:spcBef>
                <a:spcPct val="0"/>
              </a:spcBef>
              <a:buFontTx/>
              <a:buNone/>
            </a:pPr>
            <a:r>
              <a:rPr lang="ru-RU" altLang="ru-RU" sz="1400">
                <a:latin typeface="Times New Roman" panose="02020603050405020304" pitchFamily="18" charset="0"/>
              </a:rPr>
              <a:t>Подразделением с момента образования руководили: Лошкарев В.Г., Оноприенко В.А., Зацерковный С.М.</a:t>
            </a:r>
            <a:endParaRPr lang="ru-RU" altLang="ru-RU"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136B8BB1-9CA6-4FFC-8CA7-94A1A055B969}"/>
              </a:ext>
            </a:extLst>
          </p:cNvPr>
          <p:cNvSpPr>
            <a:spLocks noGrp="1" noChangeArrowheads="1"/>
          </p:cNvSpPr>
          <p:nvPr>
            <p:ph type="body" idx="1"/>
          </p:nvPr>
        </p:nvSpPr>
        <p:spPr>
          <a:xfrm>
            <a:off x="549275" y="684213"/>
            <a:ext cx="5965825" cy="7483475"/>
          </a:xfrm>
        </p:spPr>
        <p:txBody>
          <a:bodyPr/>
          <a:lstStyle/>
          <a:p>
            <a:pPr algn="ctr" eaLnBrk="1" hangingPunct="1">
              <a:buFontTx/>
              <a:buNone/>
              <a:defRPr/>
            </a:pPr>
            <a:endParaRPr lang="ru-RU" sz="2800" dirty="0">
              <a:latin typeface="Times New Roman" pitchFamily="18" charset="0"/>
              <a:cs typeface="Times New Roman" pitchFamily="18" charset="0"/>
            </a:endParaRPr>
          </a:p>
          <a:p>
            <a:pPr algn="ctr">
              <a:buFontTx/>
              <a:buNone/>
              <a:defRPr/>
            </a:pPr>
            <a:r>
              <a:rPr lang="ru-RU" sz="2800" b="1" dirty="0">
                <a:solidFill>
                  <a:schemeClr val="accent5">
                    <a:lumMod val="10000"/>
                  </a:schemeClr>
                </a:solidFill>
                <a:latin typeface="Times New Roman" pitchFamily="18" charset="0"/>
                <a:cs typeface="Times New Roman" pitchFamily="18" charset="0"/>
              </a:rPr>
              <a:t>Раздел </a:t>
            </a:r>
            <a:r>
              <a:rPr lang="en-US" sz="2800" b="1" dirty="0">
                <a:solidFill>
                  <a:schemeClr val="accent5">
                    <a:lumMod val="10000"/>
                  </a:schemeClr>
                </a:solidFill>
                <a:latin typeface="Times New Roman" pitchFamily="18" charset="0"/>
                <a:cs typeface="Times New Roman" pitchFamily="18" charset="0"/>
              </a:rPr>
              <a:t>V</a:t>
            </a:r>
          </a:p>
          <a:p>
            <a:pPr algn="ctr">
              <a:defRPr/>
            </a:pPr>
            <a:endParaRPr lang="en-US" sz="2800" b="1" dirty="0">
              <a:solidFill>
                <a:schemeClr val="accent5">
                  <a:lumMod val="10000"/>
                </a:schemeClr>
              </a:solidFill>
              <a:latin typeface="Times New Roman" pitchFamily="18" charset="0"/>
              <a:cs typeface="Times New Roman" pitchFamily="18" charset="0"/>
            </a:endParaRPr>
          </a:p>
          <a:p>
            <a:pPr algn="ctr">
              <a:defRPr/>
            </a:pPr>
            <a:endParaRPr lang="en-US" sz="2800" b="1" dirty="0">
              <a:solidFill>
                <a:schemeClr val="accent5">
                  <a:lumMod val="10000"/>
                </a:schemeClr>
              </a:solidFill>
              <a:latin typeface="Times New Roman" pitchFamily="18" charset="0"/>
              <a:cs typeface="Times New Roman" pitchFamily="18" charset="0"/>
            </a:endParaRPr>
          </a:p>
          <a:p>
            <a:pPr algn="ctr">
              <a:buFontTx/>
              <a:buNone/>
              <a:defRPr/>
            </a:pPr>
            <a:endParaRPr lang="ru-RU" sz="2800" b="1" dirty="0">
              <a:solidFill>
                <a:schemeClr val="accent5">
                  <a:lumMod val="10000"/>
                </a:schemeClr>
              </a:solidFill>
              <a:latin typeface="Times New Roman" pitchFamily="18" charset="0"/>
              <a:cs typeface="Times New Roman" pitchFamily="18" charset="0"/>
            </a:endParaRPr>
          </a:p>
          <a:p>
            <a:pPr algn="ctr">
              <a:buFontTx/>
              <a:buNone/>
              <a:defRPr/>
            </a:pPr>
            <a:endParaRPr lang="ru-RU" sz="2800" b="1" dirty="0">
              <a:solidFill>
                <a:schemeClr val="accent5">
                  <a:lumMod val="10000"/>
                </a:schemeClr>
              </a:solidFill>
              <a:latin typeface="Times New Roman" pitchFamily="18" charset="0"/>
              <a:cs typeface="Times New Roman" pitchFamily="18" charset="0"/>
            </a:endParaRPr>
          </a:p>
          <a:p>
            <a:pPr algn="ctr">
              <a:buFontTx/>
              <a:buNone/>
              <a:defRPr/>
            </a:pPr>
            <a:endParaRPr lang="en-US" sz="2800" b="1" dirty="0">
              <a:solidFill>
                <a:schemeClr val="accent5">
                  <a:lumMod val="10000"/>
                </a:schemeClr>
              </a:solidFill>
              <a:latin typeface="Times New Roman" pitchFamily="18" charset="0"/>
              <a:cs typeface="Times New Roman" pitchFamily="18" charset="0"/>
            </a:endParaRPr>
          </a:p>
          <a:p>
            <a:pPr algn="ctr">
              <a:buFontTx/>
              <a:buNone/>
              <a:defRPr/>
            </a:pPr>
            <a:r>
              <a:rPr lang="ru-RU" sz="2800" b="1" dirty="0">
                <a:solidFill>
                  <a:schemeClr val="accent5">
                    <a:lumMod val="10000"/>
                  </a:schemeClr>
                </a:solidFill>
                <a:latin typeface="Times New Roman" pitchFamily="18" charset="0"/>
                <a:cs typeface="Times New Roman" pitchFamily="18" charset="0"/>
              </a:rPr>
              <a:t>Награды и отличия отряда</a:t>
            </a:r>
            <a:r>
              <a:rPr lang="ru-RU" sz="2800" dirty="0">
                <a:solidFill>
                  <a:schemeClr val="accent5">
                    <a:lumMod val="10000"/>
                  </a:schemeClr>
                </a:solidFill>
                <a:latin typeface="Times New Roman" pitchFamily="18" charset="0"/>
                <a:cs typeface="Times New Roman" pitchFamily="18"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18FFDE0B-F3D0-4F4D-94EE-41CD44CCCE65}"/>
              </a:ext>
            </a:extLst>
          </p:cNvPr>
          <p:cNvSpPr>
            <a:spLocks noGrp="1" noChangeArrowheads="1"/>
          </p:cNvSpPr>
          <p:nvPr>
            <p:ph type="body" idx="1"/>
          </p:nvPr>
        </p:nvSpPr>
        <p:spPr>
          <a:xfrm>
            <a:off x="620713" y="395288"/>
            <a:ext cx="5894387" cy="8497887"/>
          </a:xfrm>
        </p:spPr>
        <p:txBody>
          <a:bodyPr/>
          <a:lstStyle/>
          <a:p>
            <a:pPr algn="ctr" eaLnBrk="1" hangingPunct="1">
              <a:buFontTx/>
              <a:buNone/>
            </a:pPr>
            <a:r>
              <a:rPr lang="ru-RU" altLang="ru-RU" sz="2000" b="1">
                <a:latin typeface="Times New Roman" panose="02020603050405020304" pitchFamily="18" charset="0"/>
                <a:cs typeface="Times New Roman" panose="02020603050405020304" pitchFamily="18" charset="0"/>
              </a:rPr>
              <a:t>Награждены правительственными </a:t>
            </a:r>
          </a:p>
          <a:p>
            <a:pPr algn="ctr" eaLnBrk="1" hangingPunct="1">
              <a:buFontTx/>
              <a:buNone/>
            </a:pPr>
            <a:r>
              <a:rPr lang="ru-RU" altLang="ru-RU" sz="2000" b="1">
                <a:latin typeface="Times New Roman" panose="02020603050405020304" pitchFamily="18" charset="0"/>
                <a:cs typeface="Times New Roman" panose="02020603050405020304" pitchFamily="18" charset="0"/>
              </a:rPr>
              <a:t>и ведомственными наградами</a:t>
            </a:r>
          </a:p>
          <a:p>
            <a:pPr algn="ctr" eaLnBrk="1" hangingPunct="1">
              <a:buFontTx/>
              <a:buNone/>
            </a:pPr>
            <a:endParaRPr lang="ru-RU" altLang="ru-RU" sz="1400">
              <a:latin typeface="Times New Roman" panose="02020603050405020304" pitchFamily="18" charset="0"/>
              <a:cs typeface="Times New Roman" panose="02020603050405020304" pitchFamily="18" charset="0"/>
            </a:endParaRPr>
          </a:p>
          <a:p>
            <a:pPr algn="just" eaLnBrk="1" hangingPunct="1"/>
            <a:r>
              <a:rPr lang="ru-RU" altLang="ru-RU" sz="1400">
                <a:latin typeface="Times New Roman" panose="02020603050405020304" pitchFamily="18" charset="0"/>
              </a:rPr>
              <a:t>Абазоков Ислам Борисович,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«Маршал Василий Чуйков», в 2015 году</a:t>
            </a:r>
          </a:p>
          <a:p>
            <a:pPr algn="just" eaLnBrk="1" hangingPunct="1"/>
            <a:r>
              <a:rPr lang="ru-RU" altLang="ru-RU" sz="1400">
                <a:latin typeface="Times New Roman" panose="02020603050405020304" pitchFamily="18" charset="0"/>
              </a:rPr>
              <a:t>Абакаров Салихбек Рабазанович,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r>
              <a:rPr lang="ru-RU" altLang="ru-RU" sz="1400">
                <a:latin typeface="Times New Roman" panose="02020603050405020304" pitchFamily="18" charset="0"/>
              </a:rPr>
              <a:t>Авдонкин Сергей Леонидович, медаль МЧС России «370 лет пожарной охране», в 2019 году</a:t>
            </a:r>
          </a:p>
          <a:p>
            <a:pPr algn="just" eaLnBrk="1" hangingPunct="1"/>
            <a:r>
              <a:rPr lang="ru-RU" altLang="ru-RU" sz="1400">
                <a:latin typeface="Times New Roman" panose="02020603050405020304" pitchFamily="18" charset="0"/>
              </a:rPr>
              <a:t>Азаров Александр Иванович, нагрудный знак МЧС России «Отличный пожарный», в 2010 году; медаль МЧС России «Маршал Василий Чуйков», в 2015 году</a:t>
            </a:r>
          </a:p>
          <a:p>
            <a:pPr algn="just" eaLnBrk="1" hangingPunct="1"/>
            <a:r>
              <a:rPr lang="ru-RU" altLang="ru-RU" sz="1400">
                <a:latin typeface="Times New Roman" panose="02020603050405020304" pitchFamily="18" charset="0"/>
              </a:rPr>
              <a:t>Акбаев Валерий Амербиевич,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Акулов Сергей Викторович, нагрудный знак МЧС России «За заслуги», в 2010 году; нагрудный знак МЧС России «Отличный пожарный», в 2010 году; медаль МЧС России «Маршал Василий Чуйков», в 2013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Алейников Владимир Захарьевич, медаль «За отвагу на пожаре», в 1986 году; нагрудный знак МЧС России «За заслуги», в 2003 году; медаль МЧС России «За отвагу на пожаре», в 2005 году; медаль МЧС России «За отличие в ликвидации последствий ЧС», в 2006 году; медаль МЧС России «ХХ лет МЧС России», в 2010 году; медаль МЧС России «Маршал Василий Чуйков», в 2013 году</a:t>
            </a:r>
          </a:p>
          <a:p>
            <a:pPr algn="just" eaLnBrk="1" hangingPunct="1"/>
            <a:r>
              <a:rPr lang="ru-RU" altLang="ru-RU" sz="1400">
                <a:latin typeface="Times New Roman" panose="02020603050405020304" pitchFamily="18" charset="0"/>
              </a:rPr>
              <a:t>Алейников Сергей Владимирович, медаль МЧС России «Маршал Василий Чуйков», в 2015 году</a:t>
            </a:r>
          </a:p>
          <a:p>
            <a:pPr algn="just" eaLnBrk="1" hangingPunct="1"/>
            <a:r>
              <a:rPr lang="ru-RU" altLang="ru-RU" sz="1400">
                <a:latin typeface="Times New Roman" panose="02020603050405020304" pitchFamily="18" charset="0"/>
              </a:rPr>
              <a:t>Алексеев Аркадий Арсентьевич,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Андреев Виталий Евгеньевич, медаль МЧС России «Маршал Василий Чуйков», в 2013 году</a:t>
            </a:r>
          </a:p>
          <a:p>
            <a:pPr algn="just" eaLnBrk="1" hangingPunct="1"/>
            <a:r>
              <a:rPr lang="ru-RU" altLang="ru-RU" sz="1400">
                <a:latin typeface="Times New Roman" panose="02020603050405020304" pitchFamily="18" charset="0"/>
              </a:rPr>
              <a:t>Андреев Владимир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r>
              <a:rPr lang="ru-RU" altLang="ru-RU" sz="1400">
                <a:latin typeface="Times New Roman" panose="02020603050405020304" pitchFamily="18" charset="0"/>
              </a:rPr>
              <a:t>Андрющенко Дмитрий Владимирович,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E3BD7AD8-F9AF-41BE-AA87-DF6296CCC4B3}"/>
              </a:ext>
            </a:extLst>
          </p:cNvPr>
          <p:cNvSpPr>
            <a:spLocks noGrp="1" noChangeArrowheads="1"/>
          </p:cNvSpPr>
          <p:nvPr>
            <p:ph type="body" idx="1"/>
          </p:nvPr>
        </p:nvSpPr>
        <p:spPr>
          <a:xfrm>
            <a:off x="549275" y="611188"/>
            <a:ext cx="5965825" cy="8064500"/>
          </a:xfrm>
        </p:spPr>
        <p:txBody>
          <a:bodyPr/>
          <a:lstStyle/>
          <a:p>
            <a:pPr algn="just" eaLnBrk="1" hangingPunct="1"/>
            <a:r>
              <a:rPr lang="ru-RU" altLang="ru-RU" sz="1400">
                <a:latin typeface="Times New Roman" panose="02020603050405020304" pitchFamily="18" charset="0"/>
              </a:rPr>
              <a:t>Артемьев Андрей Вениаминович, медаль МЧС России «За отвагу на пожаре», в 2012 году</a:t>
            </a:r>
          </a:p>
          <a:p>
            <a:pPr algn="just" eaLnBrk="1" hangingPunct="1"/>
            <a:r>
              <a:rPr lang="ru-RU" altLang="ru-RU" sz="1400">
                <a:latin typeface="Times New Roman" panose="02020603050405020304" pitchFamily="18" charset="0"/>
              </a:rPr>
              <a:t>Архипов Сергей Александрович, нагрудный знак МЧС России «За заслуги», в 2018 году;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r>
              <a:rPr lang="ru-RU" altLang="ru-RU" sz="1400">
                <a:latin typeface="Times New Roman" panose="02020603050405020304" pitchFamily="18" charset="0"/>
              </a:rPr>
              <a:t>Афанасьев Вячеслав Юрьевич, медаль МЧС России «Маршал Василий Чуйков», в 2013 году; медаль МЧС России «Пожарная охрана на службе людей. 1918-2018», в 2019 году</a:t>
            </a:r>
          </a:p>
          <a:p>
            <a:pPr algn="just" eaLnBrk="1" hangingPunct="1"/>
            <a:r>
              <a:rPr lang="ru-RU" altLang="ru-RU" sz="1400">
                <a:latin typeface="Times New Roman" panose="02020603050405020304" pitchFamily="18" charset="0"/>
              </a:rPr>
              <a:t>Афонин Константин Владиславович, медаль МЧС России «Маршал Василий Чуйков», в 2015 году</a:t>
            </a:r>
          </a:p>
          <a:p>
            <a:pPr algn="just" eaLnBrk="1" hangingPunct="1"/>
            <a:r>
              <a:rPr lang="ru-RU" altLang="ru-RU" sz="1400">
                <a:latin typeface="Times New Roman" panose="02020603050405020304" pitchFamily="18" charset="0"/>
              </a:rPr>
              <a:t>Ахмадеева Анна Анатольевна, медаль МЧС России «Маршал Василий Чуйков», в 2013 году</a:t>
            </a:r>
          </a:p>
          <a:p>
            <a:pPr algn="just" eaLnBrk="1" hangingPunct="1"/>
            <a:r>
              <a:rPr lang="ru-RU" altLang="ru-RU" sz="1400">
                <a:latin typeface="Times New Roman" panose="02020603050405020304" pitchFamily="18" charset="0"/>
              </a:rPr>
              <a:t>Ахмадиева Гульнара Рифовна, нагрудный знак МЧС России «За заслуги», в 2014 году</a:t>
            </a:r>
          </a:p>
          <a:p>
            <a:pPr algn="just" eaLnBrk="1" hangingPunct="1"/>
            <a:r>
              <a:rPr lang="ru-RU" altLang="ru-RU" sz="1400">
                <a:latin typeface="Times New Roman" panose="02020603050405020304" pitchFamily="18" charset="0"/>
              </a:rPr>
              <a:t>Ашихмин Владислав Геннадьевич, медаль МЧС России «Маршал Василий Чуйков», в 2013 году</a:t>
            </a:r>
          </a:p>
          <a:p>
            <a:pPr algn="just" eaLnBrk="1" hangingPunct="1"/>
            <a:r>
              <a:rPr lang="ru-RU" altLang="ru-RU" sz="1400">
                <a:latin typeface="Times New Roman" panose="02020603050405020304" pitchFamily="18" charset="0"/>
              </a:rPr>
              <a:t>Багиров Игорь Айдын оглы, медаль МЧС России «Маршал Василий Чуйков», в 2013 году</a:t>
            </a:r>
          </a:p>
          <a:p>
            <a:pPr algn="just" eaLnBrk="1" hangingPunct="1"/>
            <a:r>
              <a:rPr lang="ru-RU" altLang="ru-RU" sz="1400">
                <a:latin typeface="Times New Roman" panose="02020603050405020304" pitchFamily="18" charset="0"/>
              </a:rPr>
              <a:t>Базайченко Людмила Владимировна, медаль МЧС России «365 лет пожарной охране», в 2014 году</a:t>
            </a:r>
          </a:p>
          <a:p>
            <a:pPr algn="just" eaLnBrk="1" hangingPunct="1"/>
            <a:r>
              <a:rPr lang="ru-RU" altLang="ru-RU" sz="1400">
                <a:latin typeface="Times New Roman" panose="02020603050405020304" pitchFamily="18" charset="0"/>
              </a:rPr>
              <a:t>Байбулатов Ринат Рафикович, медаль МЧС России «Маршал Василий Чуйков», в 2015 году</a:t>
            </a:r>
          </a:p>
          <a:p>
            <a:pPr algn="just" eaLnBrk="1" hangingPunct="1"/>
            <a:r>
              <a:rPr lang="ru-RU" altLang="ru-RU" sz="1400">
                <a:latin typeface="Times New Roman" panose="02020603050405020304" pitchFamily="18" charset="0"/>
              </a:rPr>
              <a:t>Байкин Дмитрий Геннадьевич,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Бакалейко Владимир Иванович, медаль МЧС России «</a:t>
            </a:r>
            <a:r>
              <a:rPr lang="en-US" altLang="ru-RU" sz="1400">
                <a:latin typeface="Times New Roman" panose="02020603050405020304" pitchFamily="18" charset="0"/>
              </a:rPr>
              <a:t>XV</a:t>
            </a:r>
            <a:r>
              <a:rPr lang="ru-RU" altLang="ru-RU" sz="1400">
                <a:latin typeface="Times New Roman" panose="02020603050405020304" pitchFamily="18" charset="0"/>
              </a:rPr>
              <a:t> лет МЧС России», в 2005 году; медаль МЧС России «За отвагу на пожаре», в 2006 году; нагрудный знак МЧС России «Лучший работник пожарной охраны», в 2009 году; медаль МЧС России «За содружество во имя спасения», в 2009 году; медаль МЧС России «ХХ лет МЧС России», в 2010 году; медаль МЧС России «Генерал Алтунин», в 2017 году; медаль МЧС России «370 лет пожарной охране», в 2019 году</a:t>
            </a:r>
          </a:p>
          <a:p>
            <a:pPr algn="just" eaLnBrk="1" hangingPunct="1"/>
            <a:r>
              <a:rPr lang="ru-RU" altLang="ru-RU" sz="1400">
                <a:latin typeface="Times New Roman" panose="02020603050405020304" pitchFamily="18" charset="0"/>
              </a:rPr>
              <a:t>Бакулин Алексей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r>
              <a:rPr lang="ru-RU" altLang="ru-RU" sz="1400">
                <a:latin typeface="Times New Roman" panose="02020603050405020304" pitchFamily="18" charset="0"/>
              </a:rPr>
              <a:t>Баландин Сергей Васильевич, медаль МЧС России «Маршал Василий Чуйков», в 2013 году</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ъект 2">
            <a:extLst>
              <a:ext uri="{FF2B5EF4-FFF2-40B4-BE49-F238E27FC236}">
                <a16:creationId xmlns:a16="http://schemas.microsoft.com/office/drawing/2014/main" id="{580FA83F-A7B6-430D-BE7A-FF156011761C}"/>
              </a:ext>
            </a:extLst>
          </p:cNvPr>
          <p:cNvSpPr>
            <a:spLocks noGrp="1"/>
          </p:cNvSpPr>
          <p:nvPr>
            <p:ph idx="1"/>
          </p:nvPr>
        </p:nvSpPr>
        <p:spPr>
          <a:xfrm>
            <a:off x="549275" y="395288"/>
            <a:ext cx="5954713" cy="8497887"/>
          </a:xfrm>
        </p:spPr>
        <p:txBody>
          <a:bodyPr/>
          <a:lstStyle/>
          <a:p>
            <a:pPr algn="just" eaLnBrk="1" hangingPunct="1"/>
            <a:r>
              <a:rPr lang="ru-RU" altLang="ru-RU" sz="1400">
                <a:latin typeface="Times New Roman" panose="02020603050405020304" pitchFamily="18" charset="0"/>
              </a:rPr>
              <a:t>Балахонцев Виктор Михайлович, медаль МЧС России «Маршал Василий Чуйков», в 2015 году</a:t>
            </a:r>
          </a:p>
          <a:p>
            <a:pPr algn="just" eaLnBrk="1" hangingPunct="1"/>
            <a:r>
              <a:rPr lang="ru-RU" altLang="ru-RU" sz="1400">
                <a:latin typeface="Times New Roman" panose="02020603050405020304" pitchFamily="18" charset="0"/>
              </a:rPr>
              <a:t>Балтаев Ильгиз Камилевич,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r>
              <a:rPr lang="ru-RU" altLang="ru-RU" sz="1400">
                <a:latin typeface="Times New Roman" panose="02020603050405020304" pitchFamily="18" charset="0"/>
              </a:rPr>
              <a:t>Банников Владимир Михайлович, медаль МЧС России «Маршал Василий Чуйков», в 2015 году</a:t>
            </a:r>
          </a:p>
          <a:p>
            <a:pPr algn="just" eaLnBrk="1" hangingPunct="1"/>
            <a:r>
              <a:rPr lang="ru-RU" altLang="ru-RU" sz="1400">
                <a:latin typeface="Times New Roman" panose="02020603050405020304" pitchFamily="18" charset="0"/>
              </a:rPr>
              <a:t>Барбаш Андрей Григорьевич,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Барышников Александр Сергеевич, медаль МЧС России «Маршал Василий Чуйков», в 2015 году</a:t>
            </a:r>
          </a:p>
          <a:p>
            <a:pPr algn="just" eaLnBrk="1" hangingPunct="1"/>
            <a:r>
              <a:rPr lang="ru-RU" altLang="ru-RU" sz="1400">
                <a:latin typeface="Times New Roman" panose="02020603050405020304" pitchFamily="18" charset="0"/>
              </a:rPr>
              <a:t>Батыркаев Артур Наилевич, медаль «За спасение погибавших», в 2008 году</a:t>
            </a:r>
          </a:p>
          <a:p>
            <a:pPr algn="just" eaLnBrk="1" hangingPunct="1"/>
            <a:r>
              <a:rPr lang="ru-RU" altLang="ru-RU" sz="1400">
                <a:latin typeface="Times New Roman" panose="02020603050405020304" pitchFamily="18" charset="0"/>
              </a:rPr>
              <a:t>Беляев Константин Петрович, медаль «За спасение погибавших», в 1999 году; медаль МЧС России «ХХ лет МЧС России», в 2011 году; нагрудный знак МЧС России «За заслуги», в 2014 году</a:t>
            </a:r>
          </a:p>
          <a:p>
            <a:pPr algn="just" eaLnBrk="1" hangingPunct="1"/>
            <a:r>
              <a:rPr lang="ru-RU" altLang="ru-RU" sz="1400">
                <a:latin typeface="Times New Roman" panose="02020603050405020304" pitchFamily="18" charset="0"/>
              </a:rPr>
              <a:t>Беляев Сергей Александрович, медаль МЧС России «За отвагу на пожаре», в 2007 году; медаль МЧС России «Маршал Василий Чуйков», в 2013 году</a:t>
            </a:r>
          </a:p>
          <a:p>
            <a:pPr algn="just" eaLnBrk="1" hangingPunct="1"/>
            <a:r>
              <a:rPr lang="ru-RU" altLang="ru-RU" sz="1400">
                <a:latin typeface="Times New Roman" panose="02020603050405020304" pitchFamily="18" charset="0"/>
              </a:rPr>
              <a:t>Беляков Алексей Александрович, нагрудный знак МЧС России «За заслуги», в 2014 году</a:t>
            </a:r>
          </a:p>
          <a:p>
            <a:pPr algn="just" eaLnBrk="1" hangingPunct="1"/>
            <a:r>
              <a:rPr lang="ru-RU" altLang="ru-RU" sz="1400">
                <a:latin typeface="Times New Roman" panose="02020603050405020304" pitchFamily="18" charset="0"/>
              </a:rPr>
              <a:t>Беляков Алексей Львович, медаль МЧС России «Маршал Василий Чуйков», в 2015 году</a:t>
            </a:r>
          </a:p>
          <a:p>
            <a:pPr algn="just" eaLnBrk="1" hangingPunct="1"/>
            <a:r>
              <a:rPr lang="ru-RU" altLang="ru-RU" sz="1400">
                <a:latin typeface="Times New Roman" panose="02020603050405020304" pitchFamily="18" charset="0"/>
              </a:rPr>
              <a:t>Беспалько Борис Федорович, медаль МЧС России «Маршал Василий Чуйков», в 2015 году</a:t>
            </a:r>
          </a:p>
          <a:p>
            <a:pPr algn="just" eaLnBrk="1" hangingPunct="1"/>
            <a:r>
              <a:rPr lang="ru-RU" altLang="ru-RU" sz="1400">
                <a:latin typeface="Times New Roman" panose="02020603050405020304" pitchFamily="18" charset="0"/>
              </a:rPr>
              <a:t>Благодарова Наталия Викторовна, нагрудный знак МЧС России «За заслуги», в 2012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Бобарыкин Юрий Витальевич, медаль МЧС России «Маршал Василий Чуйков», в 2013 году</a:t>
            </a:r>
          </a:p>
          <a:p>
            <a:pPr algn="just" eaLnBrk="1" hangingPunct="1"/>
            <a:r>
              <a:rPr lang="ru-RU" altLang="ru-RU" sz="1400">
                <a:latin typeface="Times New Roman" panose="02020603050405020304" pitchFamily="18" charset="0"/>
              </a:rPr>
              <a:t>Бобровский Александр Борисович, нагрудный знак МЧС России «За заслуги», в 2007 году</a:t>
            </a:r>
          </a:p>
          <a:p>
            <a:pPr algn="just" eaLnBrk="1" hangingPunct="1"/>
            <a:r>
              <a:rPr lang="ru-RU" altLang="ru-RU" sz="1400">
                <a:latin typeface="Times New Roman" panose="02020603050405020304" pitchFamily="18" charset="0"/>
              </a:rPr>
              <a:t>Богданов Виктор Борисович, нагрудный знак МЧС России «Отличный пожарный», в 2007 году; медаль МЧС России «Маршал Василий Чуйков»,  2013 году; медаль МЧС России «За пропаганду спасательного дела», в 2017 году</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ъект 2">
            <a:extLst>
              <a:ext uri="{FF2B5EF4-FFF2-40B4-BE49-F238E27FC236}">
                <a16:creationId xmlns:a16="http://schemas.microsoft.com/office/drawing/2014/main" id="{0C55576E-49CE-4A70-BA9C-5FAFBAE39D21}"/>
              </a:ext>
            </a:extLst>
          </p:cNvPr>
          <p:cNvSpPr>
            <a:spLocks noGrp="1"/>
          </p:cNvSpPr>
          <p:nvPr>
            <p:ph idx="1"/>
          </p:nvPr>
        </p:nvSpPr>
        <p:spPr>
          <a:xfrm>
            <a:off x="549275" y="395288"/>
            <a:ext cx="5954713" cy="8497887"/>
          </a:xfrm>
        </p:spPr>
        <p:txBody>
          <a:bodyPr/>
          <a:lstStyle/>
          <a:p>
            <a:pPr algn="just" eaLnBrk="1" hangingPunct="1"/>
            <a:r>
              <a:rPr lang="ru-RU" altLang="ru-RU" sz="1400">
                <a:latin typeface="Times New Roman" panose="02020603050405020304" pitchFamily="18" charset="0"/>
              </a:rPr>
              <a:t>Большаков Константин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«За пропаганду спасательного дела», в 2021 году</a:t>
            </a:r>
          </a:p>
          <a:p>
            <a:pPr algn="just" eaLnBrk="1" hangingPunct="1"/>
            <a:r>
              <a:rPr lang="ru-RU" altLang="ru-RU" sz="1400">
                <a:latin typeface="Times New Roman" panose="02020603050405020304" pitchFamily="18" charset="0"/>
              </a:rPr>
              <a:t>Бордак Иван Иванович,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Бортников Андрей Борисович,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Буденный Виталий Николаевич, медаль МЧС России «Маршал Василий Чуйков», в 2015 году; медаль МЧС России «370 лет пожарной охране», в 2019 году</a:t>
            </a:r>
          </a:p>
          <a:p>
            <a:pPr algn="just" eaLnBrk="1" hangingPunct="1"/>
            <a:r>
              <a:rPr lang="ru-RU" altLang="ru-RU" sz="1400">
                <a:latin typeface="Times New Roman" panose="02020603050405020304" pitchFamily="18" charset="0"/>
              </a:rPr>
              <a:t>Бурлаченок Александр Владимирович, медаль МЧС России «За отвагу на пожаре», в 2005 году</a:t>
            </a:r>
          </a:p>
          <a:p>
            <a:pPr algn="just" eaLnBrk="1" hangingPunct="1"/>
            <a:r>
              <a:rPr lang="ru-RU" altLang="ru-RU" sz="1400">
                <a:latin typeface="Times New Roman" panose="02020603050405020304" pitchFamily="18" charset="0"/>
              </a:rPr>
              <a:t>Бутенко Валерий Иванович, медаль МЧС России «Маршал Василий Чуйков», в 2015 году</a:t>
            </a:r>
          </a:p>
          <a:p>
            <a:pPr algn="just" eaLnBrk="1" hangingPunct="1"/>
            <a:r>
              <a:rPr lang="ru-RU" altLang="ru-RU" sz="1400">
                <a:latin typeface="Times New Roman" panose="02020603050405020304" pitchFamily="18" charset="0"/>
              </a:rPr>
              <a:t>Бухтияр Дмитрий Леонидович, медаль МЧС России «Маршал Василий Чуйков», в 2015 году</a:t>
            </a:r>
          </a:p>
          <a:p>
            <a:pPr algn="just" eaLnBrk="1" hangingPunct="1"/>
            <a:r>
              <a:rPr lang="ru-RU" altLang="ru-RU" sz="1400">
                <a:latin typeface="Times New Roman" panose="02020603050405020304" pitchFamily="18" charset="0"/>
              </a:rPr>
              <a:t>Валитов Наиль Хурматуллович,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Ванеев Олег Валентинович,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Витвицкий Юрий Николаевич, медаль МЧС России «Маршал Василий Чуйков», в 2015 году</a:t>
            </a:r>
          </a:p>
          <a:p>
            <a:pPr algn="just" eaLnBrk="1" hangingPunct="1"/>
            <a:r>
              <a:rPr lang="ru-RU" altLang="ru-RU" sz="1400">
                <a:latin typeface="Times New Roman" panose="02020603050405020304" pitchFamily="18" charset="0"/>
              </a:rPr>
              <a:t>Власенко Виталий Александрович, медаль МЧС России «Маршал Василий Чуйков», в 2015 году</a:t>
            </a:r>
          </a:p>
          <a:p>
            <a:pPr algn="just" eaLnBrk="1" hangingPunct="1"/>
            <a:r>
              <a:rPr lang="ru-RU" altLang="ru-RU" sz="1400">
                <a:latin typeface="Times New Roman" panose="02020603050405020304" pitchFamily="18" charset="0"/>
              </a:rPr>
              <a:t>Войчук Мирослав Михайлович, медаль МЧС России «За отвагу на пожаре», в 2003 году; медаль МЧС России «За отличие в ликвидации последствий ЧС», в 2006 году</a:t>
            </a:r>
          </a:p>
          <a:p>
            <a:pPr algn="just" eaLnBrk="1" hangingPunct="1"/>
            <a:r>
              <a:rPr lang="ru-RU" altLang="ru-RU" sz="1400">
                <a:latin typeface="Times New Roman" panose="02020603050405020304" pitchFamily="18" charset="0"/>
              </a:rPr>
              <a:t>Волков Илья Вячеславович,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r>
              <a:rPr lang="ru-RU" altLang="ru-RU" sz="1400">
                <a:latin typeface="Times New Roman" panose="02020603050405020304" pitchFamily="18" charset="0"/>
              </a:rPr>
              <a:t>Вологжанин Денис Владимирович, нагрудный знак МЧС России «Отличный пожарный», в 2008 году; </a:t>
            </a:r>
          </a:p>
          <a:p>
            <a:pPr algn="just" eaLnBrk="1" hangingPunct="1"/>
            <a:r>
              <a:rPr lang="ru-RU" altLang="ru-RU" sz="1400">
                <a:latin typeface="Times New Roman" panose="02020603050405020304" pitchFamily="18" charset="0"/>
              </a:rPr>
              <a:t>Володченко Виктор Алексеевич,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endParaRPr lang="ru-RU" altLang="ru-RU" sz="1400"/>
          </a:p>
          <a:p>
            <a:pPr algn="just" eaLnBrk="1" hangingPunct="1"/>
            <a:r>
              <a:rPr lang="ru-RU" altLang="ru-RU" sz="1400">
                <a:latin typeface="Times New Roman" panose="02020603050405020304" pitchFamily="18" charset="0"/>
              </a:rPr>
              <a:t>Габерман Евгений Александрович, медаль МЧС России «За отвагу на пожаре», в 2005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Прямоугольник 2">
            <a:extLst>
              <a:ext uri="{FF2B5EF4-FFF2-40B4-BE49-F238E27FC236}">
                <a16:creationId xmlns:a16="http://schemas.microsoft.com/office/drawing/2014/main" id="{7A6CE471-8243-425D-ADCB-32B56DBC9531}"/>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ru-RU" altLang="ru-RU" sz="1400">
                <a:latin typeface="Times New Roman" panose="02020603050405020304" pitchFamily="18" charset="0"/>
              </a:rPr>
              <a:t>Габидуллин Рамиль Антрашитович,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Ганигин Игорь Анатольевич,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Ганигина Наталья Вячеславовна, медаль МЧС России «За пропаганду спасательного дела», в 2008 году</a:t>
            </a:r>
          </a:p>
          <a:p>
            <a:pPr algn="just" eaLnBrk="1" hangingPunct="1"/>
            <a:r>
              <a:rPr lang="ru-RU" altLang="ru-RU" sz="1400">
                <a:latin typeface="Times New Roman" panose="02020603050405020304" pitchFamily="18" charset="0"/>
              </a:rPr>
              <a:t>Ганцова Дина Рефатовна,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r>
              <a:rPr lang="ru-RU" altLang="ru-RU" sz="1400">
                <a:latin typeface="Times New Roman" panose="02020603050405020304" pitchFamily="18" charset="0"/>
              </a:rPr>
              <a:t>Гацура Дмитрий Леонидович, медаль МЧС России «Маршал Василий Чуйков», в 2015 году</a:t>
            </a:r>
          </a:p>
          <a:p>
            <a:pPr algn="just" eaLnBrk="1" hangingPunct="1"/>
            <a:r>
              <a:rPr lang="ru-RU" altLang="ru-RU" sz="1400">
                <a:latin typeface="Times New Roman" panose="02020603050405020304" pitchFamily="18" charset="0"/>
              </a:rPr>
              <a:t>Гизатуллин Ильдар Мухарямович, медаль МЧС России «Маршал Василий Чуйков», в 2015 году</a:t>
            </a:r>
          </a:p>
          <a:p>
            <a:pPr algn="just" eaLnBrk="1" hangingPunct="1"/>
            <a:r>
              <a:rPr lang="ru-RU" altLang="ru-RU" sz="1400">
                <a:latin typeface="Times New Roman" panose="02020603050405020304" pitchFamily="18" charset="0"/>
              </a:rPr>
              <a:t>Гизетдинов Руслан Рашитович,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Горбунов Олег Аркадьевич, нагрудный знак «Участник ликвидации последствий ЧС», в 2011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2016 году;</a:t>
            </a:r>
          </a:p>
          <a:p>
            <a:pPr algn="just" eaLnBrk="1" hangingPunct="1"/>
            <a:r>
              <a:rPr lang="ru-RU" altLang="ru-RU" sz="1400">
                <a:latin typeface="Times New Roman" panose="02020603050405020304" pitchFamily="18" charset="0"/>
              </a:rPr>
              <a:t>Горбунов Сергей Дмитриевич,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r>
              <a:rPr lang="ru-RU" altLang="ru-RU" sz="1400">
                <a:latin typeface="Times New Roman" panose="02020603050405020304" pitchFamily="18" charset="0"/>
              </a:rPr>
              <a:t>Горин Олег Александрович, медаль МЧС России «Маршал Василий Чуйков», в 2013 году</a:t>
            </a:r>
          </a:p>
          <a:p>
            <a:pPr algn="just" eaLnBrk="1" hangingPunct="1"/>
            <a:r>
              <a:rPr lang="ru-RU" altLang="ru-RU" sz="1400">
                <a:latin typeface="Times New Roman" panose="02020603050405020304" pitchFamily="18" charset="0"/>
              </a:rPr>
              <a:t>Грибанов Юрий Владимирович, медаль МЧС России «Маршал Василий Чуйков», в 2015 году</a:t>
            </a:r>
          </a:p>
          <a:p>
            <a:pPr algn="just" eaLnBrk="1" hangingPunct="1"/>
            <a:r>
              <a:rPr lang="ru-RU" altLang="ru-RU" sz="1400">
                <a:latin typeface="Times New Roman" panose="02020603050405020304" pitchFamily="18" charset="0"/>
              </a:rPr>
              <a:t>Григорьев Виталий Вениаминович, медаль МЧС России «Маршал Василий Чуйков», в 2015 году</a:t>
            </a:r>
          </a:p>
          <a:p>
            <a:pPr algn="just" eaLnBrk="1" hangingPunct="1"/>
            <a:r>
              <a:rPr lang="ru-RU" altLang="ru-RU" sz="1400">
                <a:latin typeface="Times New Roman" panose="02020603050405020304" pitchFamily="18" charset="0"/>
              </a:rPr>
              <a:t>Гридин Андрей Борисович, медаль МЧС России «Маршал Василий Чуйков», в 2012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r>
              <a:rPr lang="ru-RU" altLang="ru-RU" sz="1400">
                <a:latin typeface="Times New Roman" panose="02020603050405020304" pitchFamily="18" charset="0"/>
              </a:rPr>
              <a:t>Гридчин Виталий Викторович, медаль МЧС России «Маршал Василий Чуйков», в 2015 году</a:t>
            </a:r>
          </a:p>
          <a:p>
            <a:pPr algn="just" eaLnBrk="1" hangingPunct="1"/>
            <a:r>
              <a:rPr lang="ru-RU" altLang="ru-RU" sz="1400">
                <a:latin typeface="Times New Roman" panose="02020603050405020304" pitchFamily="18" charset="0"/>
              </a:rPr>
              <a:t>Гриняк Зоя Дмитриевна, медаль ордена «За заслуги перед Отечеством» </a:t>
            </a:r>
            <a:r>
              <a:rPr lang="en-US" altLang="ru-RU" sz="1400">
                <a:latin typeface="Times New Roman" panose="02020603050405020304" pitchFamily="18" charset="0"/>
              </a:rPr>
              <a:t>III</a:t>
            </a:r>
            <a:r>
              <a:rPr lang="ru-RU" altLang="ru-RU" sz="1400">
                <a:latin typeface="Times New Roman" panose="02020603050405020304" pitchFamily="18" charset="0"/>
              </a:rPr>
              <a:t> степени, в 2002 году</a:t>
            </a:r>
          </a:p>
          <a:p>
            <a:pPr algn="just" eaLnBrk="1" hangingPunct="1"/>
            <a:r>
              <a:rPr lang="ru-RU" altLang="ru-RU" sz="1400">
                <a:latin typeface="Times New Roman" panose="02020603050405020304" pitchFamily="18" charset="0"/>
              </a:rPr>
              <a:t>Гришев Александр Михайлович, нагрудный знак МЧС России «За заслуги», в 2012 году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a:extLst>
              <a:ext uri="{FF2B5EF4-FFF2-40B4-BE49-F238E27FC236}">
                <a16:creationId xmlns:a16="http://schemas.microsoft.com/office/drawing/2014/main" id="{84A283B2-83D1-4DB2-9017-D3B5B7C183B3}"/>
              </a:ext>
            </a:extLst>
          </p:cNvPr>
          <p:cNvSpPr>
            <a:spLocks noGrp="1"/>
          </p:cNvSpPr>
          <p:nvPr>
            <p:ph idx="1"/>
          </p:nvPr>
        </p:nvSpPr>
        <p:spPr>
          <a:xfrm>
            <a:off x="620713" y="323850"/>
            <a:ext cx="5883275" cy="8496300"/>
          </a:xfrm>
        </p:spPr>
        <p:txBody>
          <a:bodyPr/>
          <a:lstStyle/>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07 июня 1983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45</a:t>
            </a:r>
            <a:r>
              <a:rPr lang="ru-RU" altLang="ru-RU" sz="1400">
                <a:latin typeface="Times New Roman" panose="02020603050405020304" pitchFamily="18" charset="0"/>
                <a:cs typeface="Times New Roman" panose="02020603050405020304" pitchFamily="18" charset="0"/>
              </a:rPr>
              <a:t> (50 км от города Новый Уренгой). Место дислокации – Газоконденсатный промысел № 5 ООО «Газпром добыча Уренгой» ПАО «Газпром». Часть осуществляет охрану и пожарно-профилактическое обслуживание объектов ООО «Газпром добыча Уренгой» ПАО «Газпром».</a:t>
            </a:r>
            <a:r>
              <a:rPr lang="ru-RU" altLang="ru-RU" sz="1400" b="1">
                <a:latin typeface="Times New Roman" panose="02020603050405020304" pitchFamily="18" charset="0"/>
                <a:cs typeface="Times New Roman" panose="02020603050405020304" pitchFamily="18" charset="0"/>
              </a:rPr>
              <a:t>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45 переименована в ПЧ № 23</a:t>
            </a:r>
            <a:r>
              <a:rPr lang="ru-RU" altLang="ru-RU" sz="1400" b="1">
                <a:latin typeface="Times New Roman" panose="02020603050405020304" pitchFamily="18" charset="0"/>
                <a:cs typeface="Times New Roman" panose="02020603050405020304" pitchFamily="18" charset="0"/>
              </a:rPr>
              <a:t>.</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07 июня 1983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46</a:t>
            </a:r>
            <a:r>
              <a:rPr lang="ru-RU" altLang="ru-RU" sz="1400">
                <a:latin typeface="Times New Roman" panose="02020603050405020304" pitchFamily="18" charset="0"/>
                <a:cs typeface="Times New Roman" panose="02020603050405020304" pitchFamily="18" charset="0"/>
              </a:rPr>
              <a:t> (77 км от города Новый Уренгой). Место дислокации – Газовый промысел ООО «Газпром добыча Уренгой» ПАО «Газпром». Часть осуществляет охрану от пожаров и пожарно-профилактическое обслуживание ООО «Газпром добыча Уренгой» ПАО «Газпром».</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46 переименована в ПЧ №24.</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20 апреля 1984 года приказом начальника УВД Тюменского облисполкома № 054 3-й отряд военизированной пожарной охраны по охране объектов: «Надымгазпром» (установка комплексной подготовки газа №№ 1-9 Медвежьего газового месторождения), Уренгойского производственного объединения по добыче газа имени С. А. Оруджева «Уренгойгаздобыча» (установки комплексной подготовки газа №№ 1-6 Уренгойского газового месторождения), базы ГСМ УПТО и КВПО «Тюменьгазпром» Министерства газовой промышленности был передислоцирован в город Новый Уренгой. 3-му отряду были подчинены 18, 19, 30, 31, 44, 45, 46 ВПЧ.</a:t>
            </a:r>
            <a:endParaRPr lang="ru-RU" altLang="ru-RU" sz="1400">
              <a:latin typeface="Times New Roman" panose="02020603050405020304" pitchFamily="18" charset="0"/>
              <a:cs typeface="Times New Roman" panose="02020603050405020304" pitchFamily="18" charset="0"/>
            </a:endParaRP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В 1985 году</a:t>
            </a:r>
            <a:r>
              <a:rPr lang="ru-RU" altLang="ru-RU" sz="1400">
                <a:latin typeface="Times New Roman" panose="02020603050405020304" pitchFamily="18" charset="0"/>
                <a:cs typeface="Times New Roman" panose="02020603050405020304" pitchFamily="18" charset="0"/>
              </a:rPr>
              <a:t> пожарная часть </a:t>
            </a:r>
            <a:r>
              <a:rPr lang="ru-RU" altLang="ru-RU" sz="1400" b="1">
                <a:latin typeface="Times New Roman" panose="02020603050405020304" pitchFamily="18" charset="0"/>
                <a:cs typeface="Times New Roman" panose="02020603050405020304" pitchFamily="18" charset="0"/>
              </a:rPr>
              <a:t>№ 18</a:t>
            </a:r>
            <a:r>
              <a:rPr lang="ru-RU" altLang="ru-RU" sz="1400">
                <a:latin typeface="Times New Roman" panose="02020603050405020304" pitchFamily="18" charset="0"/>
                <a:cs typeface="Times New Roman" panose="02020603050405020304" pitchFamily="18" charset="0"/>
              </a:rPr>
              <a:t> (дата основания – 11 июня 1973 года) </a:t>
            </a:r>
            <a:r>
              <a:rPr lang="ru-RU" altLang="ru-RU" sz="1400" b="1">
                <a:latin typeface="Times New Roman" panose="02020603050405020304" pitchFamily="18" charset="0"/>
                <a:cs typeface="Times New Roman" panose="02020603050405020304" pitchFamily="18" charset="0"/>
              </a:rPr>
              <a:t>передислоцирована</a:t>
            </a:r>
            <a:r>
              <a:rPr lang="ru-RU" altLang="ru-RU" sz="1400">
                <a:latin typeface="Times New Roman" panose="02020603050405020304" pitchFamily="18" charset="0"/>
                <a:cs typeface="Times New Roman" panose="02020603050405020304" pitchFamily="18" charset="0"/>
              </a:rPr>
              <a:t> из г. Надым в </a:t>
            </a:r>
            <a:r>
              <a:rPr lang="ru-RU" altLang="ru-RU" sz="1400" b="1">
                <a:latin typeface="Times New Roman" panose="02020603050405020304" pitchFamily="18" charset="0"/>
                <a:cs typeface="Times New Roman" panose="02020603050405020304" pitchFamily="18" charset="0"/>
              </a:rPr>
              <a:t>г. Новый Уренгой</a:t>
            </a:r>
            <a:r>
              <a:rPr lang="ru-RU" altLang="ru-RU" sz="1400">
                <a:latin typeface="Times New Roman" panose="02020603050405020304" pitchFamily="18" charset="0"/>
                <a:cs typeface="Times New Roman" panose="02020603050405020304" pitchFamily="18" charset="0"/>
              </a:rPr>
              <a:t> (18 км от города Новый Уренгой). Часть осуществляет охрану и пожарно-профилактическое обслуживание ООО «Газпром добыча Уренгой», ООО «Газпром переработка» ПАО «Газпром». Место дислокации – газоконденсатный промысел № 2.</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июля 2002 года</a:t>
            </a:r>
            <a:r>
              <a:rPr lang="ru-RU" altLang="ru-RU" sz="1400">
                <a:latin typeface="Times New Roman" panose="02020603050405020304" pitchFamily="18" charset="0"/>
                <a:cs typeface="Times New Roman" panose="02020603050405020304" pitchFamily="18" charset="0"/>
              </a:rPr>
              <a:t> – день основания </a:t>
            </a:r>
            <a:r>
              <a:rPr lang="ru-RU" altLang="ru-RU" sz="1400" b="1">
                <a:latin typeface="Times New Roman" panose="02020603050405020304" pitchFamily="18" charset="0"/>
                <a:cs typeface="Times New Roman" panose="02020603050405020304" pitchFamily="18" charset="0"/>
              </a:rPr>
              <a:t>отдельного поста № 1</a:t>
            </a:r>
            <a:r>
              <a:rPr lang="ru-RU" altLang="ru-RU" sz="1400">
                <a:latin typeface="Times New Roman" panose="02020603050405020304" pitchFamily="18" charset="0"/>
                <a:cs typeface="Times New Roman" panose="02020603050405020304" pitchFamily="18" charset="0"/>
              </a:rPr>
              <a:t> (18 км от города Новый Уренгой) по охране центрального пункта сбора нефти № 2 нефтегазодобывающего управления ООО «Газпром добыча Уренгой» ПАО «Газпром». </a:t>
            </a:r>
            <a:r>
              <a:rPr lang="ru-RU" altLang="ru-RU" sz="1400">
                <a:latin typeface="Times New Roman" panose="02020603050405020304" pitchFamily="18" charset="0"/>
              </a:rPr>
              <a:t>С 1 июля 2016 года отдельный пост был передислоцирован с территории объекта ЦПСН № 2 на газоконденсатный промысел № 1 «А» УГПУ ООО «Газпром добыча Уренгой» ПАО «Газпром»</a:t>
            </a:r>
            <a:endParaRPr lang="ru-RU" altLang="ru-RU" sz="1400">
              <a:latin typeface="Times New Roman" panose="02020603050405020304" pitchFamily="18" charset="0"/>
              <a:cs typeface="Times New Roman" panose="02020603050405020304" pitchFamily="18" charset="0"/>
            </a:endParaRPr>
          </a:p>
          <a:p>
            <a:pPr marL="0" indent="271463" algn="just">
              <a:lnSpc>
                <a:spcPts val="1675"/>
              </a:lnSpc>
              <a:spcBef>
                <a:spcPct val="0"/>
              </a:spcBef>
              <a:buFontTx/>
              <a:buNone/>
            </a:pPr>
            <a:endParaRPr lang="ru-RU" altLang="ru-RU" sz="1400">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Прямоугольник 2">
            <a:extLst>
              <a:ext uri="{FF2B5EF4-FFF2-40B4-BE49-F238E27FC236}">
                <a16:creationId xmlns:a16="http://schemas.microsoft.com/office/drawing/2014/main" id="{DE1E1094-31E7-4AEA-812E-271B9407081D}"/>
              </a:ext>
            </a:extLst>
          </p:cNvPr>
          <p:cNvSpPr>
            <a:spLocks noChangeArrowheads="1"/>
          </p:cNvSpPr>
          <p:nvPr/>
        </p:nvSpPr>
        <p:spPr bwMode="auto">
          <a:xfrm>
            <a:off x="549275" y="466725"/>
            <a:ext cx="5832475" cy="84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Губин Андрей Анатольевич,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Гулаков Константин Сергеевич,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Гулов Рустам Рифович,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Дегтярев Валерий Юрьевич,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Денеженко Олег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Дерюжкин Роман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Добрынин Андрей Павлович,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Дончу Светлана Викторовна, медаль МЧС России «Маршал Василий Чуйков»,  2013 году</a:t>
            </a:r>
          </a:p>
          <a:p>
            <a:pPr algn="just" eaLnBrk="1" hangingPunct="1">
              <a:spcBef>
                <a:spcPct val="0"/>
              </a:spcBef>
            </a:pPr>
            <a:r>
              <a:rPr lang="ru-RU" altLang="ru-RU" sz="1400">
                <a:latin typeface="Times New Roman" panose="02020603050405020304" pitchFamily="18" charset="0"/>
              </a:rPr>
              <a:t>Дремин Андрей Михайлович, нагрудный знак МЧС России «В память о ликвидации последствий катастрофы на ЧАЭС», в 2013 году</a:t>
            </a:r>
          </a:p>
          <a:p>
            <a:pPr algn="just" eaLnBrk="1" hangingPunct="1">
              <a:spcBef>
                <a:spcPct val="0"/>
              </a:spcBef>
            </a:pPr>
            <a:r>
              <a:rPr lang="ru-RU" altLang="ru-RU" sz="1400">
                <a:latin typeface="Times New Roman" panose="02020603050405020304" pitchFamily="18" charset="0"/>
              </a:rPr>
              <a:t>Евсеев Анатолий Евгеньевич,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Егоров Александр Николаевич,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Егоров Евгений Викторович,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Егоров Сергей Евгеньевич, медаль МЧС России «Маршал Василий Чуйков», в 2015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Егорова Галина Владимировна,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Езовских Константин Сергеевич,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Елишев Владимир Викторович,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Ельшевич Игорь Викторович,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Ёлкин Александр Геннадьевич,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Енич Петр Николаевич, медаль МЧС России «Маршал Василий Чуйков», в 2015 году</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ольник 2">
            <a:extLst>
              <a:ext uri="{FF2B5EF4-FFF2-40B4-BE49-F238E27FC236}">
                <a16:creationId xmlns:a16="http://schemas.microsoft.com/office/drawing/2014/main" id="{44D1F22B-3B81-4FBD-9D26-1A5AB821B390}"/>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Еремкин Дмитрий Александрович,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Жардан Александр Федорович,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Желтов Андрей Владимирович, медаль МЧС России «ХХ лет МЧС России», в 2010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Желтухина Алина Вячеславовна,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Забавников Михаил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Заикин Алексей Анатольевич, медаль «За спасение погибавших», в 1995 году</a:t>
            </a:r>
          </a:p>
          <a:p>
            <a:pPr algn="just" eaLnBrk="1" hangingPunct="1">
              <a:spcBef>
                <a:spcPct val="0"/>
              </a:spcBef>
            </a:pPr>
            <a:r>
              <a:rPr lang="ru-RU" altLang="ru-RU" sz="1400">
                <a:latin typeface="Times New Roman" panose="02020603050405020304" pitchFamily="18" charset="0"/>
              </a:rPr>
              <a:t>Заушицын Александр Иванович,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Зацерковный Сергей Михайлович, медаль МЧС России «</a:t>
            </a:r>
            <a:r>
              <a:rPr lang="en-US" altLang="ru-RU" sz="1400">
                <a:latin typeface="Times New Roman" panose="02020603050405020304" pitchFamily="18" charset="0"/>
              </a:rPr>
              <a:t>XV</a:t>
            </a:r>
            <a:r>
              <a:rPr lang="ru-RU" altLang="ru-RU" sz="1400">
                <a:latin typeface="Times New Roman" panose="02020603050405020304" pitchFamily="18" charset="0"/>
              </a:rPr>
              <a:t> лет МЧС России», в 2007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«Маршал Василий Чуйков», в 2015 году нагрудный знак МЧС России «За заслуги», в 2018 году</a:t>
            </a:r>
          </a:p>
          <a:p>
            <a:pPr algn="just" eaLnBrk="1" hangingPunct="1">
              <a:spcBef>
                <a:spcPct val="0"/>
              </a:spcBef>
            </a:pPr>
            <a:r>
              <a:rPr lang="ru-RU" altLang="ru-RU" sz="1400">
                <a:latin typeface="Times New Roman" panose="02020603050405020304" pitchFamily="18" charset="0"/>
              </a:rPr>
              <a:t>Злобин Виталий Валентинович, медаль МЧС России «Маршал Василий Чуйков», в 2015 году;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spcBef>
                <a:spcPct val="0"/>
              </a:spcBef>
            </a:pPr>
            <a:r>
              <a:rPr lang="ru-RU" altLang="ru-RU" sz="1400">
                <a:latin typeface="Times New Roman" panose="02020603050405020304" pitchFamily="18" charset="0"/>
              </a:rPr>
              <a:t>Ибагишев Анатолий Данилович,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Иванов Василий Витальевич,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Иванов Владимир Иванович,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Иванов Сергей Деонисьевич, нагрудный знак МЧС России «За заслуги», в 2019 году</a:t>
            </a:r>
          </a:p>
          <a:p>
            <a:pPr algn="just" eaLnBrk="1" hangingPunct="1">
              <a:spcBef>
                <a:spcPct val="0"/>
              </a:spcBef>
            </a:pPr>
            <a:r>
              <a:rPr lang="ru-RU" altLang="ru-RU" sz="1400">
                <a:latin typeface="Times New Roman" panose="02020603050405020304" pitchFamily="18" charset="0"/>
              </a:rPr>
              <a:t>Илларионов Евгений Николаевич, медаль МЧС России «За безупречную службу», в 2012 году</a:t>
            </a:r>
          </a:p>
          <a:p>
            <a:pPr algn="just" eaLnBrk="1" hangingPunct="1">
              <a:spcBef>
                <a:spcPct val="0"/>
              </a:spcBef>
            </a:pPr>
            <a:r>
              <a:rPr lang="ru-RU" altLang="ru-RU" sz="1400">
                <a:latin typeface="Times New Roman" panose="02020603050405020304" pitchFamily="18" charset="0"/>
              </a:rPr>
              <a:t>Ильин Вячеслав Викторович,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Ильинский Андрей Владимирович, медаль «За отвагу на пожаре», в 1991 году</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Прямоугольник 2">
            <a:extLst>
              <a:ext uri="{FF2B5EF4-FFF2-40B4-BE49-F238E27FC236}">
                <a16:creationId xmlns:a16="http://schemas.microsoft.com/office/drawing/2014/main" id="{4AAC4E12-2FB6-4B14-8241-D152AC44F3A0}"/>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ru-RU" altLang="ru-RU" sz="1400">
              <a:latin typeface="Times New Roman" panose="02020603050405020304" pitchFamily="18" charset="0"/>
            </a:endParaRPr>
          </a:p>
          <a:p>
            <a:pPr algn="just" eaLnBrk="1" hangingPunct="1">
              <a:spcBef>
                <a:spcPct val="0"/>
              </a:spcBef>
            </a:pPr>
            <a:r>
              <a:rPr lang="ru-RU" altLang="ru-RU" sz="1400">
                <a:latin typeface="Times New Roman" panose="02020603050405020304" pitchFamily="18" charset="0"/>
              </a:rPr>
              <a:t>Ильмендеев Александр Дмитриевич,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Кабытов Валерий Геннадьевич,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Казанцев Анатолий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Калинина Злата Маратовна,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Калитин Сергей Владимирович,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Кальченко Владимир Ильич,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Канглиева Сабина Адлеровна, нагрудный знак МЧС России «За заслуги», в 2014 году; нагрудный знак МЧС России «Участник ликвидации последствий ЧС», в 2017 году</a:t>
            </a:r>
          </a:p>
          <a:p>
            <a:pPr algn="just" eaLnBrk="1" hangingPunct="1">
              <a:spcBef>
                <a:spcPct val="0"/>
              </a:spcBef>
            </a:pPr>
            <a:r>
              <a:rPr lang="ru-RU" altLang="ru-RU" sz="1400">
                <a:latin typeface="Times New Roman" panose="02020603050405020304" pitchFamily="18" charset="0"/>
              </a:rPr>
              <a:t>Каркин Дмитрий Николаевич, нагрудный знак МЧС России «За заслуги», в 2010 году; нагрудный знак МЧС России «Лучший пожарный», в 2011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Карпочев Станислав Александрович, медаль МЧС России «За отвагу на пожаре», в 2005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Касымбеков Асылкул Кучербаевич, медаль «За отвагу на пожаре», в 1991 году; медаль «За личное мужество», в 1991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Касьян Роман Васильевич,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Квашнин Александр Витальевич,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Киселев Олег Станиславович,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Кланюк Александр Сергеевич,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Клочков Сергей Николаевич, медаль МЧС России «За отвагу на пожаре», в 2007 году</a:t>
            </a:r>
            <a:endParaRPr lang="ru-RU" altLang="ru-RU" sz="1400">
              <a:solidFill>
                <a:srgbClr val="FF0000"/>
              </a:solidFill>
              <a:latin typeface="Times New Roman" panose="02020603050405020304" pitchFamily="18" charset="0"/>
            </a:endParaRPr>
          </a:p>
          <a:p>
            <a:pPr algn="just" eaLnBrk="1" hangingPunct="1">
              <a:spcBef>
                <a:spcPct val="0"/>
              </a:spcBef>
            </a:pPr>
            <a:r>
              <a:rPr lang="ru-RU" altLang="ru-RU" sz="1400">
                <a:latin typeface="Times New Roman" panose="02020603050405020304" pitchFamily="18" charset="0"/>
              </a:rPr>
              <a:t>Кобзев Александр Владимирович, медаль МЧС России «За отвагу на пожаре», в 2007 году</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Прямоугольник 2">
            <a:extLst>
              <a:ext uri="{FF2B5EF4-FFF2-40B4-BE49-F238E27FC236}">
                <a16:creationId xmlns:a16="http://schemas.microsoft.com/office/drawing/2014/main" id="{C2291C71-1B6B-4B13-AD85-86B05CA1AC11}"/>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Кобзев Сергей Константинович, медаль МЧС России «За отвагу на пожаре», в 2007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Кожевников Эдуард Юрьевич,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Коломийцев Александр Сергеевич, медаль МЧС России «За отвагу на пожаре», в 2007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Колосов Александр Владимирович, медаль МЧС России «За пропаганду спасательного дела», в 2021 году</a:t>
            </a:r>
          </a:p>
          <a:p>
            <a:pPr algn="just" eaLnBrk="1" hangingPunct="1">
              <a:spcBef>
                <a:spcPct val="0"/>
              </a:spcBef>
            </a:pPr>
            <a:r>
              <a:rPr lang="ru-RU" altLang="ru-RU" sz="1400">
                <a:latin typeface="Times New Roman" panose="02020603050405020304" pitchFamily="18" charset="0"/>
              </a:rPr>
              <a:t>Кольцов Валерий Иванович,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Кондрашов Владислав Владимирович, нагрудный знак МЧС России «Лучший работник пожарной охраны», в 2009 году</a:t>
            </a:r>
          </a:p>
          <a:p>
            <a:pPr algn="just" eaLnBrk="1" hangingPunct="1">
              <a:spcBef>
                <a:spcPct val="0"/>
              </a:spcBef>
            </a:pPr>
            <a:r>
              <a:rPr lang="ru-RU" altLang="ru-RU" sz="1400">
                <a:latin typeface="Times New Roman" panose="02020603050405020304" pitchFamily="18" charset="0"/>
              </a:rPr>
              <a:t>Кононец Николай Вадимович,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Кононихин Алексей Михайлович, медаль МЧС России «За отвагу на пожаре», в 2004 году</a:t>
            </a:r>
          </a:p>
          <a:p>
            <a:pPr algn="just" eaLnBrk="1" hangingPunct="1">
              <a:spcBef>
                <a:spcPct val="0"/>
              </a:spcBef>
            </a:pPr>
            <a:r>
              <a:rPr lang="ru-RU" altLang="ru-RU" sz="1400">
                <a:latin typeface="Times New Roman" panose="02020603050405020304" pitchFamily="18" charset="0"/>
              </a:rPr>
              <a:t>Кормилицин Сергей Владимирович,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Корнеев Вячеслав Сергеевич,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Корованенко Сергей Валентинович,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№85 лет Гражданской обороне», в 2017 году</a:t>
            </a:r>
          </a:p>
          <a:p>
            <a:pPr algn="just" eaLnBrk="1" hangingPunct="1">
              <a:spcBef>
                <a:spcPct val="0"/>
              </a:spcBef>
            </a:pPr>
            <a:r>
              <a:rPr lang="ru-RU" altLang="ru-RU" sz="1400">
                <a:latin typeface="Times New Roman" panose="02020603050405020304" pitchFamily="18" charset="0"/>
              </a:rPr>
              <a:t>Корсаков Владимир Павлович, нагрудный знак МЧС России «За заслуги», в 2007 году; медаль МЧС России «ХХ лет МЧС России», в 2011 году; медаль МЧС России «Маршал Василий Чуйков», в 2013 году;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Косицын Александр Валерьевич, медаль МЧС России «85 лет Гражданской обороне», в 2017 году</a:t>
            </a:r>
          </a:p>
          <a:p>
            <a:pPr algn="just" eaLnBrk="1" hangingPunct="1">
              <a:spcBef>
                <a:spcPct val="0"/>
              </a:spcBef>
            </a:pPr>
            <a:r>
              <a:rPr lang="ru-RU" altLang="ru-RU" sz="1400">
                <a:latin typeface="Times New Roman" panose="02020603050405020304" pitchFamily="18" charset="0"/>
              </a:rPr>
              <a:t>Костин Алексей Геннадьевич,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Костылев Алексей Анатольевич, медаль МЧС России «ХХ лет МЧС России»,  в 2011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Кравцов Виктор Владимирович, орден «За личное мужество», в 2003 г. (посмертно)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Прямоугольник 2">
            <a:extLst>
              <a:ext uri="{FF2B5EF4-FFF2-40B4-BE49-F238E27FC236}">
                <a16:creationId xmlns:a16="http://schemas.microsoft.com/office/drawing/2014/main" id="{765649D1-ED18-465F-A3BF-BB19154DF9F5}"/>
              </a:ext>
            </a:extLst>
          </p:cNvPr>
          <p:cNvSpPr>
            <a:spLocks noChangeArrowheads="1"/>
          </p:cNvSpPr>
          <p:nvPr/>
        </p:nvSpPr>
        <p:spPr bwMode="auto">
          <a:xfrm>
            <a:off x="549275" y="466725"/>
            <a:ext cx="5832475" cy="806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Краснов Алексей Александрович,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Красовская Елена Анатольевна,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Кудрявцев Михаил Петрович, медаль МЧС России «Маршал Василий Чуйков», в 2015 году </a:t>
            </a:r>
          </a:p>
          <a:p>
            <a:pPr algn="just" eaLnBrk="1" hangingPunct="1">
              <a:spcBef>
                <a:spcPct val="0"/>
              </a:spcBef>
            </a:pPr>
            <a:r>
              <a:rPr lang="ru-RU" altLang="ru-RU" sz="1400">
                <a:latin typeface="Times New Roman" panose="02020603050405020304" pitchFamily="18" charset="0"/>
              </a:rPr>
              <a:t>Кузина Галина Александровна,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«370 лет пожарной охране», в 2019 году</a:t>
            </a:r>
          </a:p>
          <a:p>
            <a:pPr algn="just" eaLnBrk="1" hangingPunct="1">
              <a:spcBef>
                <a:spcPct val="0"/>
              </a:spcBef>
            </a:pPr>
            <a:r>
              <a:rPr lang="ru-RU" altLang="ru-RU" sz="1400">
                <a:latin typeface="Times New Roman" panose="02020603050405020304" pitchFamily="18" charset="0"/>
              </a:rPr>
              <a:t>Кулагин Андрей Федорович, медаль МЧС России «За пропаганду спасательного дела», в 2021 году</a:t>
            </a:r>
          </a:p>
          <a:p>
            <a:pPr algn="just" eaLnBrk="1" hangingPunct="1">
              <a:spcBef>
                <a:spcPct val="0"/>
              </a:spcBef>
            </a:pPr>
            <a:r>
              <a:rPr lang="ru-RU" altLang="ru-RU" sz="1400">
                <a:latin typeface="Times New Roman" panose="02020603050405020304" pitchFamily="18" charset="0"/>
              </a:rPr>
              <a:t>Кулагин Сергей Анатольевич, медаль МЧС России «За отвагу на пожаре», в 2007 году</a:t>
            </a:r>
          </a:p>
          <a:p>
            <a:pPr algn="just" eaLnBrk="1" hangingPunct="1">
              <a:spcBef>
                <a:spcPct val="0"/>
              </a:spcBef>
            </a:pPr>
            <a:r>
              <a:rPr lang="ru-RU" altLang="ru-RU" sz="1400">
                <a:latin typeface="Times New Roman" panose="02020603050405020304" pitchFamily="18" charset="0"/>
              </a:rPr>
              <a:t>Куликов Олег Рудольфович,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Курбанов Нурдин Сефербекович, медаль МЧС России «365 лет пожарной охране», в 2014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Курбатов Алексей Витальевич, медаль МЧС России «За отвагу на пожаре», в 2005 году</a:t>
            </a:r>
          </a:p>
          <a:p>
            <a:pPr algn="just" eaLnBrk="1" hangingPunct="1">
              <a:spcBef>
                <a:spcPct val="0"/>
              </a:spcBef>
            </a:pPr>
            <a:r>
              <a:rPr lang="ru-RU" altLang="ru-RU" sz="1400">
                <a:latin typeface="Times New Roman" panose="02020603050405020304" pitchFamily="18" charset="0"/>
              </a:rPr>
              <a:t>Курбатов Дмитрий Витальевич,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Кутлугильдин Рустам Алимгулович,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Кучеренко Евгений Петрович, медаль МЧС России «85 лет Гражданской обороне», в 2017 году</a:t>
            </a:r>
          </a:p>
          <a:p>
            <a:pPr algn="just" eaLnBrk="1" hangingPunct="1">
              <a:spcBef>
                <a:spcPct val="0"/>
              </a:spcBef>
            </a:pPr>
            <a:r>
              <a:rPr lang="ru-RU" altLang="ru-RU" sz="1400">
                <a:latin typeface="Times New Roman" panose="02020603050405020304" pitchFamily="18" charset="0"/>
              </a:rPr>
              <a:t>Кучин Сергей Александрович, медаль МЧС России «За отвагу на пожаре», в 2006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Лазарев Петр Петрович,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Лейба Александр Николаевич, медаль МЧС России «За отвагу на пожаре», в 2006 году; медаль МЧС России «За отличие в ликвидации последствий ЧС», в 2008 году</a:t>
            </a:r>
          </a:p>
          <a:p>
            <a:pPr algn="just" eaLnBrk="1" hangingPunct="1">
              <a:spcBef>
                <a:spcPct val="0"/>
              </a:spcBef>
            </a:pPr>
            <a:r>
              <a:rPr lang="ru-RU" altLang="ru-RU" sz="1400">
                <a:latin typeface="Times New Roman" panose="02020603050405020304" pitchFamily="18" charset="0"/>
              </a:rPr>
              <a:t>Литовченко Александр Валериевич, медаль МЧС России «За пропаганду спасательного дела», в 2015 году; медаль МЧС России «Маршал Василий Чуйков», в 2015 году</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Прямоугольник 2">
            <a:extLst>
              <a:ext uri="{FF2B5EF4-FFF2-40B4-BE49-F238E27FC236}">
                <a16:creationId xmlns:a16="http://schemas.microsoft.com/office/drawing/2014/main" id="{8439A04B-530C-4E6D-AD05-4CC0C6A531F2}"/>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Лихолат Александр Михайлович, нагрудный знак МЧС России «За заслуги», в 2008 году; медаль МЧС России «Маршал Василий Чуйков», в 2012 году; медаль МЧС России «Пожарная охрана на службе людей. 1918-2018», в 2018 году</a:t>
            </a:r>
          </a:p>
          <a:p>
            <a:pPr algn="just" eaLnBrk="1" hangingPunct="1">
              <a:spcBef>
                <a:spcPct val="0"/>
              </a:spcBef>
            </a:pPr>
            <a:r>
              <a:rPr lang="ru-RU" altLang="ru-RU" sz="1400">
                <a:latin typeface="Times New Roman" panose="02020603050405020304" pitchFamily="18" charset="0"/>
              </a:rPr>
              <a:t>Лобанов Александр Викторович, нагрудный знак МЧС России «Отличный пожарный», в 2001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Лобынцев Сергей Николаевич, нагрудный знак МЧС России «Отличный пожарный», в 2012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Лозовой Валерий Николаевич,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Лозовой Евгений Валерьевич, медаль МЧС России «</a:t>
            </a:r>
            <a:r>
              <a:rPr lang="en-US" altLang="ru-RU" sz="1400">
                <a:latin typeface="Times New Roman" panose="02020603050405020304" pitchFamily="18" charset="0"/>
              </a:rPr>
              <a:t>XV</a:t>
            </a:r>
            <a:r>
              <a:rPr lang="ru-RU" altLang="ru-RU" sz="1400">
                <a:latin typeface="Times New Roman" panose="02020603050405020304" pitchFamily="18" charset="0"/>
              </a:rPr>
              <a:t> лет МЧС России», в 2006 году; нагрудный знак МЧС России «Лучший работник пожарной охраны», в 2011 году</a:t>
            </a:r>
          </a:p>
          <a:p>
            <a:pPr algn="just" eaLnBrk="1" hangingPunct="1">
              <a:spcBef>
                <a:spcPct val="0"/>
              </a:spcBef>
            </a:pPr>
            <a:r>
              <a:rPr lang="ru-RU" altLang="ru-RU" sz="1400">
                <a:latin typeface="Times New Roman" panose="02020603050405020304" pitchFamily="18" charset="0"/>
              </a:rPr>
              <a:t>Лопарев Антон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Лопушняк Игорь Васильевич,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Лошкарева Елена Владимировна,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Лукьянов Алексей Николаевич,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Любушкин Сергей Викторович, медаль МЧС России «Маршал Василий Чуйков», в 2015 году </a:t>
            </a:r>
          </a:p>
          <a:p>
            <a:pPr algn="just" eaLnBrk="1" hangingPunct="1">
              <a:spcBef>
                <a:spcPct val="0"/>
              </a:spcBef>
            </a:pPr>
            <a:r>
              <a:rPr lang="ru-RU" altLang="ru-RU" sz="1400">
                <a:latin typeface="Times New Roman" panose="02020603050405020304" pitchFamily="18" charset="0"/>
              </a:rPr>
              <a:t>Мазурик Игорь Орестович, медаль МЧС России «Маршал Василий Чуйков», в 2015 году; медаль МЧС России «ХХХ лет МЧС России», в 2020 году</a:t>
            </a:r>
          </a:p>
          <a:p>
            <a:pPr algn="just" eaLnBrk="1" hangingPunct="1">
              <a:spcBef>
                <a:spcPct val="0"/>
              </a:spcBef>
            </a:pPr>
            <a:r>
              <a:rPr lang="ru-RU" altLang="ru-RU" sz="1400">
                <a:latin typeface="Times New Roman" panose="02020603050405020304" pitchFamily="18" charset="0"/>
              </a:rPr>
              <a:t>Макарова Наталья Николаевна, медаль МЧС России «Пожарная охрана на службе людей. 1918-2018»</a:t>
            </a:r>
          </a:p>
          <a:p>
            <a:pPr algn="just" eaLnBrk="1" hangingPunct="1">
              <a:spcBef>
                <a:spcPct val="0"/>
              </a:spcBef>
            </a:pPr>
            <a:r>
              <a:rPr lang="ru-RU" altLang="ru-RU" sz="1400">
                <a:latin typeface="Times New Roman" panose="02020603050405020304" pitchFamily="18" charset="0"/>
              </a:rPr>
              <a:t>Макомела Ирина Григорьевна,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spcBef>
                <a:spcPct val="0"/>
              </a:spcBef>
            </a:pPr>
            <a:r>
              <a:rPr lang="ru-RU" altLang="ru-RU" sz="1400">
                <a:latin typeface="Times New Roman" panose="02020603050405020304" pitchFamily="18" charset="0"/>
              </a:rPr>
              <a:t>Максимов Вячеслав Николаевич, «Орден Мужества», в 2006 году (посмертно)</a:t>
            </a:r>
          </a:p>
          <a:p>
            <a:pPr algn="just" eaLnBrk="1" hangingPunct="1">
              <a:spcBef>
                <a:spcPct val="0"/>
              </a:spcBef>
            </a:pPr>
            <a:r>
              <a:rPr lang="ru-RU" altLang="ru-RU" sz="1400">
                <a:latin typeface="Times New Roman" panose="02020603050405020304" pitchFamily="18" charset="0"/>
              </a:rPr>
              <a:t>Максимов Дмитрий Евгеньевич,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Малюгин Александр Матвеевич, медаль МЧС России «Маршал Василий Чуйков», в 2013 году</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Прямоугольник 2">
            <a:extLst>
              <a:ext uri="{FF2B5EF4-FFF2-40B4-BE49-F238E27FC236}">
                <a16:creationId xmlns:a16="http://schemas.microsoft.com/office/drawing/2014/main" id="{63DA362F-54F5-40E5-874F-21C73DA934D6}"/>
              </a:ext>
            </a:extLst>
          </p:cNvPr>
          <p:cNvSpPr>
            <a:spLocks noChangeArrowheads="1"/>
          </p:cNvSpPr>
          <p:nvPr/>
        </p:nvSpPr>
        <p:spPr bwMode="auto">
          <a:xfrm>
            <a:off x="549275" y="466725"/>
            <a:ext cx="58324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Маматюков Александр Михайлович,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Марзаутов Евгений Владимирович,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Мартынюк Петр Петрович, «Орден Мужества», в 1997 году</a:t>
            </a:r>
          </a:p>
          <a:p>
            <a:pPr algn="just" eaLnBrk="1" hangingPunct="1">
              <a:spcBef>
                <a:spcPct val="0"/>
              </a:spcBef>
            </a:pPr>
            <a:r>
              <a:rPr lang="ru-RU" altLang="ru-RU" sz="1400">
                <a:latin typeface="Times New Roman" panose="02020603050405020304" pitchFamily="18" charset="0"/>
              </a:rPr>
              <a:t>Матвеев Андрей Ванифатьевич,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нагрудный знак МЧС России «За заслуги», в 2021 году</a:t>
            </a:r>
          </a:p>
          <a:p>
            <a:pPr algn="just" eaLnBrk="1" hangingPunct="1">
              <a:spcBef>
                <a:spcPct val="0"/>
              </a:spcBef>
            </a:pPr>
            <a:r>
              <a:rPr lang="ru-RU" altLang="ru-RU" sz="1400">
                <a:latin typeface="Times New Roman" panose="02020603050405020304" pitchFamily="18" charset="0"/>
              </a:rPr>
              <a:t>Матвеев Валерий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Медведь Василий Владимирович, медаль МЧС России «За отличие в ликвидации последствий ЧС», в 2008 году; медаль МЧС России «Маршал Василий Чуйков», в 2015 году;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spcBef>
                <a:spcPct val="0"/>
              </a:spcBef>
            </a:pPr>
            <a:r>
              <a:rPr lang="ru-RU" altLang="ru-RU" sz="1400">
                <a:latin typeface="Times New Roman" panose="02020603050405020304" pitchFamily="18" charset="0"/>
              </a:rPr>
              <a:t>Мелихов Евгений Михайлович, медаль МЧС России «ХХ лет МЧС России»,  в 2010 году; медаль МЧС России «Маршал Василий Чуйков», в 2013 году;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Миколюк Сергей Никитович,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Миночкин Юрий Николаевич, медаль «За спасение погибавших»,  в 2004 году; медаль МЧС России «ХХ лет МЧС России», в 2010 году</a:t>
            </a:r>
          </a:p>
          <a:p>
            <a:pPr algn="just" eaLnBrk="1" hangingPunct="1">
              <a:spcBef>
                <a:spcPct val="0"/>
              </a:spcBef>
            </a:pPr>
            <a:r>
              <a:rPr lang="ru-RU" altLang="ru-RU" sz="1400">
                <a:latin typeface="Times New Roman" panose="02020603050405020304" pitchFamily="18" charset="0"/>
              </a:rPr>
              <a:t>Миргородский Николай Николаевич, медаль «За спасение погибавших», в 1997 году; медаль МЧС России «Маршал Василий Чуйков», в 2013 году;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Митрофанов Сергей Петрович, медаль МЧС России «За отвагу на пожаре», в 2005 году</a:t>
            </a:r>
          </a:p>
          <a:p>
            <a:pPr algn="just" eaLnBrk="1" hangingPunct="1">
              <a:spcBef>
                <a:spcPct val="0"/>
              </a:spcBef>
            </a:pPr>
            <a:r>
              <a:rPr lang="ru-RU" altLang="ru-RU" sz="1400">
                <a:latin typeface="Times New Roman" panose="02020603050405020304" pitchFamily="18" charset="0"/>
              </a:rPr>
              <a:t>Михайлов Александр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Михайлов Вячеслав Константинович, медаль «За спасение погибавших»</a:t>
            </a:r>
          </a:p>
          <a:p>
            <a:pPr algn="just" eaLnBrk="1" hangingPunct="1">
              <a:spcBef>
                <a:spcPct val="0"/>
              </a:spcBef>
            </a:pPr>
            <a:r>
              <a:rPr lang="ru-RU" altLang="ru-RU" sz="1400">
                <a:latin typeface="Times New Roman" panose="02020603050405020304" pitchFamily="18" charset="0"/>
              </a:rPr>
              <a:t>Михайлов Игорь Евгеньевич,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Мокрушин Владимир Иванович, медаль МЧС России «Маршал Василий Чуйков», в 2015 году</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2">
            <a:extLst>
              <a:ext uri="{FF2B5EF4-FFF2-40B4-BE49-F238E27FC236}">
                <a16:creationId xmlns:a16="http://schemas.microsoft.com/office/drawing/2014/main" id="{1F768941-9E6B-424C-9FC1-75E7A686EB83}"/>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Мотовилов Иван Юрьевич,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Мухамедиев Берикказы Болатович,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Мухин Сергей Иванович,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Насадюк Николай Михайлович, медаль МЧС России «За отвагу на пожаре», в 2005 году; медаль МЧС России «За пропаганду спасательного дела», в 2008 году</a:t>
            </a:r>
          </a:p>
          <a:p>
            <a:pPr algn="just" eaLnBrk="1" hangingPunct="1">
              <a:spcBef>
                <a:spcPct val="0"/>
              </a:spcBef>
            </a:pPr>
            <a:r>
              <a:rPr lang="ru-RU" altLang="ru-RU" sz="1400">
                <a:latin typeface="Times New Roman" panose="02020603050405020304" pitchFamily="18" charset="0"/>
              </a:rPr>
              <a:t>Некипелов Сергей Александрович,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Нетахата Николай Николаевич, медаль МЧС России «За отвагу на пожаре», в 2007 году</a:t>
            </a:r>
          </a:p>
          <a:p>
            <a:pPr algn="just" eaLnBrk="1" hangingPunct="1">
              <a:spcBef>
                <a:spcPct val="0"/>
              </a:spcBef>
            </a:pPr>
            <a:r>
              <a:rPr lang="ru-RU" altLang="ru-RU" sz="1400">
                <a:latin typeface="Times New Roman" panose="02020603050405020304" pitchFamily="18" charset="0"/>
              </a:rPr>
              <a:t>Ниатбакиев Артур Гайсович,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«85 лет Гражданской обороне», в 2017 году</a:t>
            </a:r>
          </a:p>
          <a:p>
            <a:pPr algn="just" eaLnBrk="1" hangingPunct="1">
              <a:spcBef>
                <a:spcPct val="0"/>
              </a:spcBef>
            </a:pPr>
            <a:r>
              <a:rPr lang="ru-RU" altLang="ru-RU" sz="1400">
                <a:latin typeface="Times New Roman" panose="02020603050405020304" pitchFamily="18" charset="0"/>
              </a:rPr>
              <a:t>Никитин Александр Викторович, медаль МЧС России «За отвагу на пожаре», в 2012 году</a:t>
            </a:r>
          </a:p>
          <a:p>
            <a:pPr algn="just" eaLnBrk="1" hangingPunct="1">
              <a:spcBef>
                <a:spcPct val="0"/>
              </a:spcBef>
            </a:pPr>
            <a:r>
              <a:rPr lang="ru-RU" altLang="ru-RU" sz="1400">
                <a:latin typeface="Times New Roman" panose="02020603050405020304" pitchFamily="18" charset="0"/>
              </a:rPr>
              <a:t>Никитин Денис Алексеевич,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Никитин Сергей Алексеевич, медаль МЧС России «За отличие в ликвидации последствий ЧС»</a:t>
            </a:r>
          </a:p>
          <a:p>
            <a:pPr algn="just" eaLnBrk="1" hangingPunct="1">
              <a:spcBef>
                <a:spcPct val="0"/>
              </a:spcBef>
            </a:pPr>
            <a:r>
              <a:rPr lang="ru-RU" altLang="ru-RU" sz="1400">
                <a:latin typeface="Times New Roman" panose="02020603050405020304" pitchFamily="18" charset="0"/>
              </a:rPr>
              <a:t>Новиков Борис Юрьевич, медаль МЧС России «ХХ лет МЧС России», в 2010 году; медаль МЧС России «Маршал Василий Чуйков», в 2014 году</a:t>
            </a:r>
          </a:p>
          <a:p>
            <a:pPr algn="just" eaLnBrk="1" hangingPunct="1">
              <a:spcBef>
                <a:spcPct val="0"/>
              </a:spcBef>
            </a:pPr>
            <a:r>
              <a:rPr lang="ru-RU" altLang="ru-RU" sz="1400">
                <a:latin typeface="Times New Roman" panose="02020603050405020304" pitchFamily="18" charset="0"/>
              </a:rPr>
              <a:t>Новожонов Сергей Иванович,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Носов Сергей Алексеевич, нагрудный знак МЧС России» «Лучший пожарный», в 2005 году</a:t>
            </a:r>
          </a:p>
          <a:p>
            <a:pPr algn="just" eaLnBrk="1" hangingPunct="1">
              <a:spcBef>
                <a:spcPct val="0"/>
              </a:spcBef>
            </a:pPr>
            <a:r>
              <a:rPr lang="ru-RU" altLang="ru-RU" sz="1400">
                <a:latin typeface="Times New Roman" panose="02020603050405020304" pitchFamily="18" charset="0"/>
              </a:rPr>
              <a:t>Овчинников Максим Анатольевич, медаль МЧС России «За отвагу на пожаре», в 2007 году</a:t>
            </a:r>
          </a:p>
          <a:p>
            <a:pPr algn="just" eaLnBrk="1" hangingPunct="1">
              <a:spcBef>
                <a:spcPct val="0"/>
              </a:spcBef>
            </a:pPr>
            <a:r>
              <a:rPr lang="ru-RU" altLang="ru-RU" sz="1400">
                <a:latin typeface="Times New Roman" panose="02020603050405020304" pitchFamily="18" charset="0"/>
              </a:rPr>
              <a:t>Овчинников Сергей Викторович, нагрудный знак МЧС России «Отличный пожарный», в 2013 году; медаль МЧС России «Маршал Василий Чуйков», в 2015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2016 году</a:t>
            </a:r>
          </a:p>
          <a:p>
            <a:pPr algn="just" eaLnBrk="1" hangingPunct="1">
              <a:spcBef>
                <a:spcPct val="0"/>
              </a:spcBef>
            </a:pPr>
            <a:r>
              <a:rPr lang="ru-RU" altLang="ru-RU" sz="1400">
                <a:latin typeface="Times New Roman" panose="02020603050405020304" pitchFamily="18" charset="0"/>
              </a:rPr>
              <a:t>Оноприенко Владимир Александрович, медаль МЧС России «Маршал Василий Чуйков», в 2015 году</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Прямоугольник 2">
            <a:extLst>
              <a:ext uri="{FF2B5EF4-FFF2-40B4-BE49-F238E27FC236}">
                <a16:creationId xmlns:a16="http://schemas.microsoft.com/office/drawing/2014/main" id="{25C31D3A-5BB9-495D-B426-597FE6D8BC94}"/>
              </a:ext>
            </a:extLst>
          </p:cNvPr>
          <p:cNvSpPr>
            <a:spLocks noChangeArrowheads="1"/>
          </p:cNvSpPr>
          <p:nvPr/>
        </p:nvSpPr>
        <p:spPr bwMode="auto">
          <a:xfrm>
            <a:off x="549275" y="466725"/>
            <a:ext cx="58324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Орлов Дмитрий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Осипенко Александр Валерьевич, медаль МЧС России «Маршал Василий Чуйков», в 2012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нагрудный знак МЧС России «За заслуги», в 2021 году</a:t>
            </a:r>
          </a:p>
          <a:p>
            <a:pPr algn="just" eaLnBrk="1" hangingPunct="1">
              <a:spcBef>
                <a:spcPct val="0"/>
              </a:spcBef>
            </a:pPr>
            <a:r>
              <a:rPr lang="ru-RU" altLang="ru-RU" sz="1400">
                <a:latin typeface="Times New Roman" panose="02020603050405020304" pitchFamily="18" charset="0"/>
              </a:rPr>
              <a:t>Осипович Анастасия Геннадьевна,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spcBef>
                <a:spcPct val="0"/>
              </a:spcBef>
            </a:pPr>
            <a:r>
              <a:rPr lang="ru-RU" altLang="ru-RU" sz="1400">
                <a:latin typeface="Times New Roman" panose="02020603050405020304" pitchFamily="18" charset="0"/>
              </a:rPr>
              <a:t>Осотин Анатолий Васильевич,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Парейко Юрий Валерьевич, медаль МЧС России «ХХ лет МЧС России», в 2010 году</a:t>
            </a:r>
          </a:p>
          <a:p>
            <a:pPr algn="just" eaLnBrk="1" hangingPunct="1">
              <a:spcBef>
                <a:spcPct val="0"/>
              </a:spcBef>
            </a:pPr>
            <a:r>
              <a:rPr lang="ru-RU" altLang="ru-RU" sz="1400">
                <a:latin typeface="Times New Roman" panose="02020603050405020304" pitchFamily="18" charset="0"/>
              </a:rPr>
              <a:t>Пахнина Алла Михайловна, медаль МЧС России «За пропаганду спасательного дела», в 2021 году</a:t>
            </a:r>
          </a:p>
          <a:p>
            <a:pPr algn="just" eaLnBrk="1" hangingPunct="1">
              <a:spcBef>
                <a:spcPct val="0"/>
              </a:spcBef>
            </a:pPr>
            <a:r>
              <a:rPr lang="ru-RU" altLang="ru-RU" sz="1400">
                <a:latin typeface="Times New Roman" panose="02020603050405020304" pitchFamily="18" charset="0"/>
              </a:rPr>
              <a:t>Пахоменко Василий Васильевич, медаль «За отвагу», в 1995 году</a:t>
            </a:r>
          </a:p>
          <a:p>
            <a:pPr algn="just" eaLnBrk="1" hangingPunct="1">
              <a:spcBef>
                <a:spcPct val="0"/>
              </a:spcBef>
            </a:pPr>
            <a:r>
              <a:rPr lang="ru-RU" altLang="ru-RU" sz="1400">
                <a:latin typeface="Times New Roman" panose="02020603050405020304" pitchFamily="18" charset="0"/>
              </a:rPr>
              <a:t>Пекина Марина Владимировна,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Пересторонин Виктор Александрович,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Перминов Александр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Перунов Михаил Геннадьевич, нагрудный знак МЧС России «Отличный пожарный», в 2013 году, нагрудный знак МЧС России «За заслуги», в 2021 году</a:t>
            </a:r>
          </a:p>
          <a:p>
            <a:pPr algn="just" eaLnBrk="1" hangingPunct="1">
              <a:spcBef>
                <a:spcPct val="0"/>
              </a:spcBef>
            </a:pPr>
            <a:r>
              <a:rPr lang="ru-RU" altLang="ru-RU" sz="1400">
                <a:latin typeface="Times New Roman" panose="02020603050405020304" pitchFamily="18" charset="0"/>
              </a:rPr>
              <a:t>Петлюк Сергей Станиславович, медаль ордена «За заслуги перед Отечеством» </a:t>
            </a:r>
            <a:r>
              <a:rPr lang="en-US" altLang="ru-RU" sz="1400">
                <a:latin typeface="Times New Roman" panose="02020603050405020304" pitchFamily="18" charset="0"/>
              </a:rPr>
              <a:t>II</a:t>
            </a:r>
            <a:r>
              <a:rPr lang="ru-RU" altLang="ru-RU" sz="1400">
                <a:latin typeface="Times New Roman" panose="02020603050405020304" pitchFamily="18" charset="0"/>
              </a:rPr>
              <a:t> степени, в 2000 году</a:t>
            </a:r>
          </a:p>
          <a:p>
            <a:pPr algn="just" eaLnBrk="1" hangingPunct="1">
              <a:spcBef>
                <a:spcPct val="0"/>
              </a:spcBef>
            </a:pPr>
            <a:r>
              <a:rPr lang="ru-RU" altLang="ru-RU" sz="1400">
                <a:latin typeface="Times New Roman" panose="02020603050405020304" pitchFamily="18" charset="0"/>
              </a:rPr>
              <a:t>Петренко Александр Александрович, медаль МЧС России «Маршал Василий Чуйков», в 2013 году </a:t>
            </a:r>
          </a:p>
          <a:p>
            <a:pPr algn="just" eaLnBrk="1" hangingPunct="1">
              <a:spcBef>
                <a:spcPct val="0"/>
              </a:spcBef>
            </a:pPr>
            <a:r>
              <a:rPr lang="ru-RU" altLang="ru-RU" sz="1400">
                <a:latin typeface="Times New Roman" panose="02020603050405020304" pitchFamily="18" charset="0"/>
              </a:rPr>
              <a:t>Петров Александр Валерьевич, медаль МЧС России «За отвагу на пожаре», в 2003 году</a:t>
            </a:r>
          </a:p>
          <a:p>
            <a:pPr algn="just" eaLnBrk="1" hangingPunct="1">
              <a:spcBef>
                <a:spcPct val="0"/>
              </a:spcBef>
            </a:pPr>
            <a:r>
              <a:rPr lang="ru-RU" altLang="ru-RU" sz="1400">
                <a:latin typeface="Times New Roman" panose="02020603050405020304" pitchFamily="18" charset="0"/>
              </a:rPr>
              <a:t>Пинаев Андрей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Пинаев Виталий Ревокатович,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«За пропаганду спасательного дела», в 2021 году</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Прямоугольник 2">
            <a:extLst>
              <a:ext uri="{FF2B5EF4-FFF2-40B4-BE49-F238E27FC236}">
                <a16:creationId xmlns:a16="http://schemas.microsoft.com/office/drawing/2014/main" id="{91D75410-4580-41E6-AABF-5B6D4D470746}"/>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Расчектаев Сергей Валерьевич,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«За пропаганду спасательного дела», в 2018 году</a:t>
            </a:r>
          </a:p>
          <a:p>
            <a:pPr algn="just" eaLnBrk="1" hangingPunct="1">
              <a:spcBef>
                <a:spcPct val="0"/>
              </a:spcBef>
            </a:pPr>
            <a:r>
              <a:rPr lang="ru-RU" altLang="ru-RU" sz="1400">
                <a:latin typeface="Times New Roman" panose="02020603050405020304" pitchFamily="18" charset="0"/>
              </a:rPr>
              <a:t>Плотников Александр Иванович,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Плотников Андрей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Плотников Владимир Иванович, «Орден Мужества», в 2003 году; нагрудный знак МЧС России «Лучший работник пожарной охраны», в 2008 году; медаль МЧС России «ХХ лет МЧС России», в 2010 году; медаль МЧС России «Маршал Василий Чуйков», в 2012 году; медаль МЧС России «Генерал Алтунин», в 2017 году; медаль МЧС России «Пожарная охрана на службе людей. 1918-2018», в 2019 году</a:t>
            </a:r>
          </a:p>
          <a:p>
            <a:pPr algn="just" eaLnBrk="1" hangingPunct="1">
              <a:spcBef>
                <a:spcPct val="0"/>
              </a:spcBef>
            </a:pPr>
            <a:r>
              <a:rPr lang="ru-RU" altLang="ru-RU" sz="1400">
                <a:latin typeface="Times New Roman" panose="02020603050405020304" pitchFamily="18" charset="0"/>
              </a:rPr>
              <a:t> Подъячев Евгений Валерьевич, медаль МЧС России «За отвагу на пожаре», в 2004 году</a:t>
            </a:r>
          </a:p>
          <a:p>
            <a:pPr algn="just" eaLnBrk="1" hangingPunct="1">
              <a:spcBef>
                <a:spcPct val="0"/>
              </a:spcBef>
            </a:pPr>
            <a:r>
              <a:rPr lang="ru-RU" altLang="ru-RU" sz="1400">
                <a:latin typeface="Times New Roman" panose="02020603050405020304" pitchFamily="18" charset="0"/>
              </a:rPr>
              <a:t>Половнев Сергей Иванович,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Полуян Павел Владимирович, медаль МЧС России «За отличие в ликвидации последствий ЧС», в 2006 году; нагрудный знак МЧС России «В память о ликвидации последствий катастрофы на ЧАЭС», в 2006 году; медаль МЧС России «365 лет пожарной охране», в 2014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Попов Игорь Викторович,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Порин Василий Аркадьевич, медаль МЧС России «За отвагу на пожаре», в 2007 году</a:t>
            </a:r>
          </a:p>
          <a:p>
            <a:pPr algn="just" eaLnBrk="1" hangingPunct="1">
              <a:spcBef>
                <a:spcPct val="0"/>
              </a:spcBef>
            </a:pPr>
            <a:r>
              <a:rPr lang="ru-RU" altLang="ru-RU" sz="1400">
                <a:latin typeface="Times New Roman" panose="02020603050405020304" pitchFamily="18" charset="0"/>
              </a:rPr>
              <a:t>Портянко Андрей Иванович, медаль МЧС России «Маршал Василий Чуйков», в 2015 году; нагрудный знак МЧС России «За заслуги», в 2021 году</a:t>
            </a:r>
          </a:p>
          <a:p>
            <a:pPr algn="just" eaLnBrk="1" hangingPunct="1">
              <a:spcBef>
                <a:spcPct val="0"/>
              </a:spcBef>
            </a:pPr>
            <a:r>
              <a:rPr lang="ru-RU" altLang="ru-RU" sz="1400">
                <a:latin typeface="Times New Roman" panose="02020603050405020304" pitchFamily="18" charset="0"/>
              </a:rPr>
              <a:t>Потапов Виктор Иванович,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Просяник Николай Григорьевич, «Орден Мужества», в 2003 году;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Путин Александр Владимирович, нагрудный знак МЧС России «Участник ликвидации последствий ЧС», в 2010 году; медаль МЧС России «За отвагу на пожаре», в 2012 году</a:t>
            </a:r>
          </a:p>
          <a:p>
            <a:pPr algn="just" eaLnBrk="1" hangingPunct="1">
              <a:spcBef>
                <a:spcPct val="0"/>
              </a:spcBef>
            </a:pPr>
            <a:r>
              <a:rPr lang="ru-RU" altLang="ru-RU" sz="1400">
                <a:latin typeface="Times New Roman" panose="02020603050405020304" pitchFamily="18" charset="0"/>
              </a:rPr>
              <a:t>Пшеничный Михаил Алексеевич, медаль МЧС России «Маршал Василий Чуйков», в 2015 году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a:extLst>
              <a:ext uri="{FF2B5EF4-FFF2-40B4-BE49-F238E27FC236}">
                <a16:creationId xmlns:a16="http://schemas.microsoft.com/office/drawing/2014/main" id="{3AB08293-2E37-4C5F-A004-C7A1716A3FC1}"/>
              </a:ext>
            </a:extLst>
          </p:cNvPr>
          <p:cNvSpPr>
            <a:spLocks noGrp="1"/>
          </p:cNvSpPr>
          <p:nvPr>
            <p:ph idx="1"/>
          </p:nvPr>
        </p:nvSpPr>
        <p:spPr>
          <a:xfrm>
            <a:off x="549275" y="250825"/>
            <a:ext cx="6027738" cy="8569325"/>
          </a:xfrm>
        </p:spPr>
        <p:txBody>
          <a:bodyPr/>
          <a:lstStyle/>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апреля 2005 года </a:t>
            </a:r>
            <a:r>
              <a:rPr lang="ru-RU" altLang="ru-RU" sz="1400">
                <a:latin typeface="Times New Roman" panose="02020603050405020304" pitchFamily="18" charset="0"/>
                <a:cs typeface="Times New Roman" panose="02020603050405020304" pitchFamily="18" charset="0"/>
              </a:rPr>
              <a:t>– день основания </a:t>
            </a:r>
            <a:r>
              <a:rPr lang="ru-RU" altLang="ru-RU" sz="1400" b="1">
                <a:latin typeface="Times New Roman" panose="02020603050405020304" pitchFamily="18" charset="0"/>
                <a:cs typeface="Times New Roman" panose="02020603050405020304" pitchFamily="18" charset="0"/>
              </a:rPr>
              <a:t>отдельного поста № 2</a:t>
            </a:r>
            <a:r>
              <a:rPr lang="ru-RU" altLang="ru-RU" sz="1400">
                <a:latin typeface="Times New Roman" panose="02020603050405020304" pitchFamily="18" charset="0"/>
                <a:cs typeface="Times New Roman" panose="02020603050405020304" pitchFamily="18" charset="0"/>
              </a:rPr>
              <a:t> (18 км от города Новый Уренгой) по охране дожимной компрессорной станции № 2 «В» ООО «Газпром добыча Уренгой» ПАО «Газпром». 1 января 2021 года штат отдельного поста № 2 сокращен (подразделение расформировано).</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18 переименована в ПЧ № 19.</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24 июня 1985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62.</a:t>
            </a:r>
            <a:r>
              <a:rPr lang="ru-RU" altLang="ru-RU" sz="1400">
                <a:latin typeface="Times New Roman" panose="02020603050405020304" pitchFamily="18" charset="0"/>
                <a:cs typeface="Times New Roman" panose="02020603050405020304" pitchFamily="18" charset="0"/>
              </a:rPr>
              <a:t> Место дислокации – г. Новый Уренгой ул. Геологоразведчиков, 3. Часть осуществляла охрану и пожарно-профилактическое обслуживание объектов и жилого сектора города Новый Уренгой.</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2009 года часть переподчинена вновь образованному ФГКУ «3 ОФПС по ЯНАО».</a:t>
            </a:r>
            <a:r>
              <a:rPr lang="ru-RU" altLang="ru-RU" sz="1400" b="1">
                <a:latin typeface="Times New Roman" panose="02020603050405020304" pitchFamily="18" charset="0"/>
                <a:cs typeface="Times New Roman" panose="02020603050405020304" pitchFamily="18" charset="0"/>
              </a:rPr>
              <a:t> </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6 августа 1986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68</a:t>
            </a:r>
            <a:r>
              <a:rPr lang="ru-RU" altLang="ru-RU" sz="1400">
                <a:latin typeface="Times New Roman" panose="02020603050405020304" pitchFamily="18" charset="0"/>
                <a:cs typeface="Times New Roman" panose="02020603050405020304" pitchFamily="18" charset="0"/>
              </a:rPr>
              <a:t> (280 км от города Новый Уренгой, севернее северного Полярного круга). Место дислокации – поселок Ямбург. Часть осуществляла охрану и пожарно-профилактическое обслуживание объектов ООО «Газпром добыча Ямбург» ПАО «Газпром». В 1990 году в штат пожарной части были введены два отдельных поста.</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68 переименована в ПЧ № 25</a:t>
            </a:r>
            <a:r>
              <a:rPr lang="ru-RU" altLang="ru-RU" sz="1400" b="1">
                <a:latin typeface="Times New Roman" panose="02020603050405020304" pitchFamily="18" charset="0"/>
                <a:cs typeface="Times New Roman" panose="02020603050405020304" pitchFamily="18" charset="0"/>
              </a:rPr>
              <a:t>.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2021 года штат пожарной части № 25 и двух отдельных постов, дислоцированных на территории Ямбургского нефтегазоконденсатного месторождений, сокращен</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18 августа 1989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89</a:t>
            </a:r>
            <a:r>
              <a:rPr lang="ru-RU" altLang="ru-RU" sz="1400">
                <a:latin typeface="Times New Roman" panose="02020603050405020304" pitchFamily="18" charset="0"/>
                <a:cs typeface="Times New Roman" panose="02020603050405020304" pitchFamily="18" charset="0"/>
              </a:rPr>
              <a:t> (200 км от города Новый Уренгой, севернее северного Полярного круга). Место дислокации – газовый промысел № 15 ООО «Газпром добыча Уренгой» ПАО «Газпром». Часть осуществляет охрану и пожарно-профилактическое обслуживание объектов ООО «Газпром добыча Уренгой» ПАО «Газпром».</a:t>
            </a:r>
            <a:endParaRPr lang="ru-RU" altLang="ru-RU" sz="1400" b="1">
              <a:latin typeface="Times New Roman" panose="02020603050405020304" pitchFamily="18" charset="0"/>
              <a:cs typeface="Times New Roman" panose="02020603050405020304" pitchFamily="18" charset="0"/>
            </a:endParaRP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89 переименована в ПЧ № 26.</a:t>
            </a:r>
            <a:endParaRPr lang="ru-RU" altLang="ru-RU" sz="1400" b="1">
              <a:latin typeface="Times New Roman" panose="02020603050405020304" pitchFamily="18" charset="0"/>
              <a:cs typeface="Times New Roman" panose="02020603050405020304" pitchFamily="18" charset="0"/>
            </a:endParaRP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октября 1991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34</a:t>
            </a:r>
            <a:r>
              <a:rPr lang="ru-RU" altLang="ru-RU" sz="1400">
                <a:latin typeface="Times New Roman" panose="02020603050405020304" pitchFamily="18" charset="0"/>
                <a:cs typeface="Times New Roman" panose="02020603050405020304" pitchFamily="18" charset="0"/>
              </a:rPr>
              <a:t>. Место дислокации – поселок Лимбяяха. Задачи – охрана и пожарно-профилактическое обслуживание ГРЭС и жилого поселка.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января 2015 года ПЧ № 34 ликвидирована.  </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января 1997 года </a:t>
            </a:r>
            <a:r>
              <a:rPr lang="ru-RU" altLang="ru-RU" sz="1400">
                <a:latin typeface="Times New Roman" panose="02020603050405020304" pitchFamily="18" charset="0"/>
                <a:cs typeface="Times New Roman" panose="02020603050405020304" pitchFamily="18" charset="0"/>
              </a:rPr>
              <a:t>– день основания пожарной части </a:t>
            </a:r>
            <a:r>
              <a:rPr lang="ru-RU" altLang="ru-RU" sz="1400" b="1">
                <a:latin typeface="Times New Roman" panose="02020603050405020304" pitchFamily="18" charset="0"/>
                <a:cs typeface="Times New Roman" panose="02020603050405020304" pitchFamily="18" charset="0"/>
              </a:rPr>
              <a:t>№ 107</a:t>
            </a:r>
            <a:r>
              <a:rPr lang="ru-RU" altLang="ru-RU" sz="1400">
                <a:latin typeface="Times New Roman" panose="02020603050405020304" pitchFamily="18" charset="0"/>
                <a:cs typeface="Times New Roman" panose="02020603050405020304" pitchFamily="18" charset="0"/>
              </a:rPr>
              <a:t> по охране северной части города Новый Уренгой.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2009 года ПЧ № 107 передана в подчинение вновь образованного  ФГКУ «3 ОФПС по ЯНАО».</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Прямоугольник 2">
            <a:extLst>
              <a:ext uri="{FF2B5EF4-FFF2-40B4-BE49-F238E27FC236}">
                <a16:creationId xmlns:a16="http://schemas.microsoft.com/office/drawing/2014/main" id="{8FBE709D-C237-438F-8DFB-92764303554D}"/>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Пшонченко Андрей Борисович, медаль МЧС России «За отвагу на пожаре», в 2007 году</a:t>
            </a:r>
          </a:p>
          <a:p>
            <a:pPr algn="just" eaLnBrk="1" hangingPunct="1">
              <a:spcBef>
                <a:spcPct val="0"/>
              </a:spcBef>
            </a:pPr>
            <a:r>
              <a:rPr lang="ru-RU" altLang="ru-RU" sz="1400">
                <a:latin typeface="Times New Roman" panose="02020603050405020304" pitchFamily="18" charset="0"/>
              </a:rPr>
              <a:t>Резинкин Дмитрий Анатольевич, медаль МЧС России «ХХ лет МЧС России», в 2010 году; нагрудный знак МЧС России «Лучший работник Пожарной охраны», в 2016 году</a:t>
            </a:r>
          </a:p>
          <a:p>
            <a:pPr algn="just" eaLnBrk="1" hangingPunct="1">
              <a:spcBef>
                <a:spcPct val="0"/>
              </a:spcBef>
            </a:pPr>
            <a:r>
              <a:rPr lang="ru-RU" altLang="ru-RU" sz="1400">
                <a:latin typeface="Times New Roman" panose="02020603050405020304" pitchFamily="18" charset="0"/>
              </a:rPr>
              <a:t>Репин Алексей Владимирович, медаль МЧС России «360 лет пожарной охране», в 2009 году</a:t>
            </a:r>
          </a:p>
          <a:p>
            <a:pPr algn="just" eaLnBrk="1" hangingPunct="1">
              <a:spcBef>
                <a:spcPct val="0"/>
              </a:spcBef>
            </a:pPr>
            <a:r>
              <a:rPr lang="ru-RU" altLang="ru-RU" sz="1400">
                <a:latin typeface="Times New Roman" panose="02020603050405020304" pitchFamily="18" charset="0"/>
              </a:rPr>
              <a:t>Репин Андрей Владимирович, медаль МЧС России «За отвагу на пожаре», в 2010 году</a:t>
            </a:r>
          </a:p>
          <a:p>
            <a:pPr algn="just" eaLnBrk="1" hangingPunct="1">
              <a:spcBef>
                <a:spcPct val="0"/>
              </a:spcBef>
            </a:pPr>
            <a:r>
              <a:rPr lang="ru-RU" altLang="ru-RU" sz="1400">
                <a:latin typeface="Times New Roman" panose="02020603050405020304" pitchFamily="18" charset="0"/>
              </a:rPr>
              <a:t>Ровинский Виктор Степанович, нагрудный знак МЧС России «За заслуги», в 2014 году</a:t>
            </a:r>
          </a:p>
          <a:p>
            <a:pPr algn="just" eaLnBrk="1" hangingPunct="1">
              <a:spcBef>
                <a:spcPct val="0"/>
              </a:spcBef>
            </a:pPr>
            <a:r>
              <a:rPr lang="ru-RU" altLang="ru-RU" sz="1400">
                <a:latin typeface="Times New Roman" panose="02020603050405020304" pitchFamily="18" charset="0"/>
              </a:rPr>
              <a:t>Родионов Сергей Владимирович, медаль МЧС России «ХХ лет МЧС России», в 2011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Романов Михаил Авенирович,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Рудь Вячеслав Николаевич,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Рыбин Алексей Витальевич,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Рыбин Олег Викторович, медаль МЧС России «За отвагу», в 2002 году</a:t>
            </a:r>
          </a:p>
          <a:p>
            <a:pPr algn="just" eaLnBrk="1" hangingPunct="1">
              <a:spcBef>
                <a:spcPct val="0"/>
              </a:spcBef>
            </a:pPr>
            <a:r>
              <a:rPr lang="ru-RU" altLang="ru-RU" sz="1400">
                <a:latin typeface="Times New Roman" panose="02020603050405020304" pitchFamily="18" charset="0"/>
              </a:rPr>
              <a:t>Садрисламов Фирдавис Рауфович,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Сапцов Дмитрий Юрьевич,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Сарафанников Дмитрий Владимирович,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Сахбиев Тагир Анасович,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Селедцов Анатолий Владимирович, медаль «За спасение погибавших», в 1997 году;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Селиванов Олег Юрьевич, нагрудный знак МЧС России «Лучший работник пожарной охраны», в 2005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Семакин Владимир Леонидович,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Прямоугольник 2">
            <a:extLst>
              <a:ext uri="{FF2B5EF4-FFF2-40B4-BE49-F238E27FC236}">
                <a16:creationId xmlns:a16="http://schemas.microsoft.com/office/drawing/2014/main" id="{E1960C52-F826-4107-9CC0-84B784B9A090}"/>
              </a:ext>
            </a:extLst>
          </p:cNvPr>
          <p:cNvSpPr>
            <a:spLocks noChangeArrowheads="1"/>
          </p:cNvSpPr>
          <p:nvPr/>
        </p:nvSpPr>
        <p:spPr bwMode="auto">
          <a:xfrm>
            <a:off x="549275" y="466725"/>
            <a:ext cx="5832475" cy="806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Семанчук Валентина Сергеевна,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Сергеев Сергей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«85 лет Гражданской обороне», в 2017 году; медаль МЧС России «За пропаганду спасательного дела», в 2021 году</a:t>
            </a:r>
          </a:p>
          <a:p>
            <a:pPr algn="just" eaLnBrk="1" hangingPunct="1">
              <a:spcBef>
                <a:spcPct val="0"/>
              </a:spcBef>
            </a:pPr>
            <a:r>
              <a:rPr lang="ru-RU" altLang="ru-RU" sz="1400">
                <a:latin typeface="Times New Roman" panose="02020603050405020304" pitchFamily="18" charset="0"/>
              </a:rPr>
              <a:t>Сергеев Сергей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Серухин Николай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Сильницкий Олег Викторович, нагрудный знак МЧС России «За заслуги», в 2009 году</a:t>
            </a:r>
          </a:p>
          <a:p>
            <a:pPr algn="just" eaLnBrk="1" hangingPunct="1">
              <a:spcBef>
                <a:spcPct val="0"/>
              </a:spcBef>
            </a:pPr>
            <a:r>
              <a:rPr lang="ru-RU" altLang="ru-RU" sz="1400">
                <a:latin typeface="Times New Roman" panose="02020603050405020304" pitchFamily="18" charset="0"/>
              </a:rPr>
              <a:t>Соловьев Валерий Александрович, медаль МЧС России «Пожарная охрана на службе людей. 1918-2018»</a:t>
            </a:r>
          </a:p>
          <a:p>
            <a:pPr algn="just" eaLnBrk="1" hangingPunct="1">
              <a:spcBef>
                <a:spcPct val="0"/>
              </a:spcBef>
            </a:pPr>
            <a:r>
              <a:rPr lang="ru-RU" altLang="ru-RU" sz="1400">
                <a:latin typeface="Times New Roman" panose="02020603050405020304" pitchFamily="18" charset="0"/>
              </a:rPr>
              <a:t>Сомов Павел Викторович, нагрудный знак МЧС России «За заслуги», в 2012 году; медаль МЧС России «365 лет пожарной охране», в 2014 году</a:t>
            </a:r>
          </a:p>
          <a:p>
            <a:pPr algn="just" eaLnBrk="1" hangingPunct="1">
              <a:spcBef>
                <a:spcPct val="0"/>
              </a:spcBef>
            </a:pPr>
            <a:r>
              <a:rPr lang="ru-RU" altLang="ru-RU" sz="1400">
                <a:latin typeface="Times New Roman" panose="02020603050405020304" pitchFamily="18" charset="0"/>
              </a:rPr>
              <a:t>Сорока Николай Юрьевич,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Сосницкий Константин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Стасенко Валерий Петрович,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Стафеев Василий Петрович, «Орден Мужества», в 1997 году</a:t>
            </a:r>
          </a:p>
          <a:p>
            <a:pPr algn="just" eaLnBrk="1" hangingPunct="1">
              <a:spcBef>
                <a:spcPct val="0"/>
              </a:spcBef>
            </a:pPr>
            <a:r>
              <a:rPr lang="ru-RU" altLang="ru-RU" sz="1400">
                <a:latin typeface="Times New Roman" panose="02020603050405020304" pitchFamily="18" charset="0"/>
              </a:rPr>
              <a:t>Стелецкий Александр Юрьевич, медаль МЧС России «Маршал Василий Чуйков», в 2015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Степаненков Сергей Николаевич, медаль МЧС России «За отвагу на пожаре», в 2004 году</a:t>
            </a:r>
          </a:p>
          <a:p>
            <a:pPr algn="just" eaLnBrk="1" hangingPunct="1">
              <a:spcBef>
                <a:spcPct val="0"/>
              </a:spcBef>
            </a:pPr>
            <a:r>
              <a:rPr lang="ru-RU" altLang="ru-RU" sz="1400">
                <a:latin typeface="Times New Roman" panose="02020603050405020304" pitchFamily="18" charset="0"/>
              </a:rPr>
              <a:t>Степко Олег Петрович,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Стерлядьев Анатолий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Стулов Николай Владимирович,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Суворов Сергей Борисович, медаль МЧС России «Маршал Василий Чуйков», в 2015 году</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Прямоугольник 2">
            <a:extLst>
              <a:ext uri="{FF2B5EF4-FFF2-40B4-BE49-F238E27FC236}">
                <a16:creationId xmlns:a16="http://schemas.microsoft.com/office/drawing/2014/main" id="{04E6DAE1-056C-4155-8BCB-9002C8678C14}"/>
              </a:ext>
            </a:extLst>
          </p:cNvPr>
          <p:cNvSpPr>
            <a:spLocks noChangeArrowheads="1"/>
          </p:cNvSpPr>
          <p:nvPr/>
        </p:nvSpPr>
        <p:spPr bwMode="auto">
          <a:xfrm>
            <a:off x="549275" y="466725"/>
            <a:ext cx="5832475" cy="806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Судеев Виктор Владимирович,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Султангараев Рамиль Радикович,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Сычев Александр Павлович,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Тарханов Максим Михайлович, медаль МЧС России «За отвагу на пожаре», в 2006 году</a:t>
            </a:r>
          </a:p>
          <a:p>
            <a:pPr algn="just" eaLnBrk="1" hangingPunct="1">
              <a:spcBef>
                <a:spcPct val="0"/>
              </a:spcBef>
            </a:pPr>
            <a:r>
              <a:rPr lang="ru-RU" altLang="ru-RU" sz="1400">
                <a:latin typeface="Times New Roman" panose="02020603050405020304" pitchFamily="18" charset="0"/>
              </a:rPr>
              <a:t>Телеш Виталий Григорьевич, медаль МЧС России «За отвагу на пожаре, в 2005 году</a:t>
            </a:r>
          </a:p>
          <a:p>
            <a:pPr algn="just" eaLnBrk="1" hangingPunct="1">
              <a:spcBef>
                <a:spcPct val="0"/>
              </a:spcBef>
            </a:pPr>
            <a:r>
              <a:rPr lang="ru-RU" altLang="ru-RU" sz="1400">
                <a:latin typeface="Times New Roman" panose="02020603050405020304" pitchFamily="18" charset="0"/>
              </a:rPr>
              <a:t>Теплов Вячеслав Юрьевич, медаль МЧС России «Маршал Василий Чуйков», в 2015 году; медаль МЧС России «За безупречную службу», в 2019 году</a:t>
            </a:r>
          </a:p>
          <a:p>
            <a:pPr algn="just" eaLnBrk="1" hangingPunct="1">
              <a:spcBef>
                <a:spcPct val="0"/>
              </a:spcBef>
            </a:pPr>
            <a:r>
              <a:rPr lang="ru-RU" altLang="ru-RU" sz="1400">
                <a:latin typeface="Times New Roman" panose="02020603050405020304" pitchFamily="18" charset="0"/>
              </a:rPr>
              <a:t>Тимашков Павел Иванович,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Тимощенко Олег Анатольевич,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spcBef>
                <a:spcPct val="0"/>
              </a:spcBef>
            </a:pPr>
            <a:r>
              <a:rPr lang="ru-RU" altLang="ru-RU" sz="1400">
                <a:latin typeface="Times New Roman" panose="02020603050405020304" pitchFamily="18" charset="0"/>
              </a:rPr>
              <a:t>Титов Алексей Юрьевич, медаль МЧС России «Маршал Василий Чуйков», в 2013 году; медаль МЧС России «За отвагу на пожаре», в 2017 году</a:t>
            </a:r>
          </a:p>
          <a:p>
            <a:pPr algn="just" eaLnBrk="1" hangingPunct="1">
              <a:spcBef>
                <a:spcPct val="0"/>
              </a:spcBef>
            </a:pPr>
            <a:r>
              <a:rPr lang="ru-RU" altLang="ru-RU" sz="1400">
                <a:latin typeface="Times New Roman" panose="02020603050405020304" pitchFamily="18" charset="0"/>
              </a:rPr>
              <a:t>Ткаченко Борис Федорович,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Томшин Василий Владимирович, медаль МЧС России «За отвагу на пожаре», в 2007 году</a:t>
            </a:r>
          </a:p>
          <a:p>
            <a:pPr algn="just" eaLnBrk="1" hangingPunct="1">
              <a:spcBef>
                <a:spcPct val="0"/>
              </a:spcBef>
            </a:pPr>
            <a:r>
              <a:rPr lang="ru-RU" altLang="ru-RU" sz="1400">
                <a:latin typeface="Times New Roman" panose="02020603050405020304" pitchFamily="18" charset="0"/>
              </a:rPr>
              <a:t>Трегубов Игорь Васильевич, медаль «За отвагу», в 2002 году; медаль МЧС России «За отвагу на пожаре», в 2012 году</a:t>
            </a:r>
          </a:p>
          <a:p>
            <a:pPr algn="just" eaLnBrk="1" hangingPunct="1">
              <a:spcBef>
                <a:spcPct val="0"/>
              </a:spcBef>
            </a:pPr>
            <a:r>
              <a:rPr lang="ru-RU" altLang="ru-RU" sz="1400">
                <a:latin typeface="Times New Roman" panose="02020603050405020304" pitchFamily="18" charset="0"/>
              </a:rPr>
              <a:t>Тугаев Сергей Николаевич,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Турлаков Андрей Вячеславович,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 медаль МЧС России «Генерал Алтунин», в 2017 году</a:t>
            </a:r>
          </a:p>
          <a:p>
            <a:pPr algn="just" eaLnBrk="1" hangingPunct="1">
              <a:spcBef>
                <a:spcPct val="0"/>
              </a:spcBef>
            </a:pPr>
            <a:r>
              <a:rPr lang="ru-RU" altLang="ru-RU" sz="1400">
                <a:latin typeface="Times New Roman" panose="02020603050405020304" pitchFamily="18" charset="0"/>
              </a:rPr>
              <a:t>Угрин Сергей Ярославович, медаль МЧС России «ХХ лет МЧС России», в 2010 году; нагрудный знак МЧС России «Отличный пожарный», в 2010 году;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Умрилов Сергей Васильевич,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Прямоугольник 2">
            <a:extLst>
              <a:ext uri="{FF2B5EF4-FFF2-40B4-BE49-F238E27FC236}">
                <a16:creationId xmlns:a16="http://schemas.microsoft.com/office/drawing/2014/main" id="{24F15002-C587-4491-97DD-60658B7D88E0}"/>
              </a:ext>
            </a:extLst>
          </p:cNvPr>
          <p:cNvSpPr>
            <a:spLocks noChangeArrowheads="1"/>
          </p:cNvSpPr>
          <p:nvPr/>
        </p:nvSpPr>
        <p:spPr bwMode="auto">
          <a:xfrm>
            <a:off x="549275" y="466725"/>
            <a:ext cx="5832475" cy="84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Умылин Михаил Николаевич,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Усенко Марина Александровна, медаль МЧС России «</a:t>
            </a:r>
            <a:r>
              <a:rPr lang="en-US" altLang="ru-RU" sz="1400">
                <a:latin typeface="Times New Roman" panose="02020603050405020304" pitchFamily="18" charset="0"/>
              </a:rPr>
              <a:t>XXX</a:t>
            </a:r>
            <a:r>
              <a:rPr lang="ru-RU" altLang="ru-RU" sz="1400">
                <a:latin typeface="Times New Roman" panose="02020603050405020304" pitchFamily="18" charset="0"/>
              </a:rPr>
              <a:t> лет МЧС России», в 2021 году</a:t>
            </a:r>
          </a:p>
          <a:p>
            <a:pPr algn="just" eaLnBrk="1" hangingPunct="1">
              <a:spcBef>
                <a:spcPct val="0"/>
              </a:spcBef>
            </a:pPr>
            <a:r>
              <a:rPr lang="ru-RU" altLang="ru-RU" sz="1400">
                <a:latin typeface="Times New Roman" panose="02020603050405020304" pitchFamily="18" charset="0"/>
              </a:rPr>
              <a:t>Учанов Андрей Юрьевич,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Фадеев Василий Викторович,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Фатихов Рустам Димович,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Федоров Владимир Геннадьевич,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Федоров Вячеслав Михайлович,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Федяев Андрей Владимирович,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Фомин Андрей Геннадьевич,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Фроленко Дмитрий Николаевич, медаль МЧС России «ХХ лет МЧС России», в 2012 году;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Фуфалдин Николай Михайлович, медаль МЧС России «Маршал Василий Чуйков», в 2015 году </a:t>
            </a:r>
          </a:p>
          <a:p>
            <a:pPr algn="just" eaLnBrk="1" hangingPunct="1">
              <a:spcBef>
                <a:spcPct val="0"/>
              </a:spcBef>
            </a:pPr>
            <a:r>
              <a:rPr lang="ru-RU" altLang="ru-RU" sz="1400">
                <a:latin typeface="Times New Roman" panose="02020603050405020304" pitchFamily="18" charset="0"/>
              </a:rPr>
              <a:t>Хабибуллин Руслан Данисович,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Халилов Рамиль Раильевич,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Халтамов Сергей Геннадьевич,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Харрасов Рафаэль Мугалимович,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Хасанов Ильдар Валиахметович,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Ходаковский Денис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Холявин Виталий Александрович,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Хузин Зульфат Маратович, нагрудный знак МЧС России «Участник ликвидации последствий ЧС», в 2014 году</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Прямоугольник 2">
            <a:extLst>
              <a:ext uri="{FF2B5EF4-FFF2-40B4-BE49-F238E27FC236}">
                <a16:creationId xmlns:a16="http://schemas.microsoft.com/office/drawing/2014/main" id="{AF271604-D6F3-4643-96EA-4A1175DB3AD8}"/>
              </a:ext>
            </a:extLst>
          </p:cNvPr>
          <p:cNvSpPr>
            <a:spLocks noChangeArrowheads="1"/>
          </p:cNvSpPr>
          <p:nvPr/>
        </p:nvSpPr>
        <p:spPr bwMode="auto">
          <a:xfrm>
            <a:off x="549275" y="466725"/>
            <a:ext cx="5832475" cy="82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ru-RU" altLang="ru-RU" sz="1400">
                <a:latin typeface="Times New Roman" panose="02020603050405020304" pitchFamily="18" charset="0"/>
              </a:rPr>
              <a:t>Цвигун Валентина Михайловна, медаль МЧС России «Пожарная охрана на службе людей. 1918-2018»</a:t>
            </a:r>
          </a:p>
          <a:p>
            <a:pPr algn="just" eaLnBrk="1" hangingPunct="1">
              <a:spcBef>
                <a:spcPct val="0"/>
              </a:spcBef>
            </a:pPr>
            <a:r>
              <a:rPr lang="ru-RU" altLang="ru-RU" sz="1400">
                <a:latin typeface="Times New Roman" panose="02020603050405020304" pitchFamily="18" charset="0"/>
              </a:rPr>
              <a:t>Цымбалов Михаил Владимирович, медаль «За отвагу на пожаре», в 1988 году</a:t>
            </a:r>
          </a:p>
          <a:p>
            <a:pPr algn="just" eaLnBrk="1" hangingPunct="1">
              <a:spcBef>
                <a:spcPct val="0"/>
              </a:spcBef>
            </a:pPr>
            <a:r>
              <a:rPr lang="ru-RU" altLang="ru-RU" sz="1400">
                <a:latin typeface="Times New Roman" panose="02020603050405020304" pitchFamily="18" charset="0"/>
              </a:rPr>
              <a:t>Чебыкин Владимир Алексеевич, медаль МЧС России «За отвагу на пожаре», в 2007 году;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Черепанов Юрий Алексеевич,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Чернов Виктор Леонидович, медаль МЧС России «За пропаганду спасательного дела», в 2021 году</a:t>
            </a:r>
          </a:p>
          <a:p>
            <a:pPr algn="just" eaLnBrk="1" hangingPunct="1">
              <a:spcBef>
                <a:spcPct val="0"/>
              </a:spcBef>
            </a:pPr>
            <a:r>
              <a:rPr lang="ru-RU" altLang="ru-RU" sz="1400">
                <a:latin typeface="Times New Roman" panose="02020603050405020304" pitchFamily="18" charset="0"/>
              </a:rPr>
              <a:t>Шалаев Дмитрий Владимирович,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Шарифуллин Марат Миннеахметович,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Шевченко Алексей Валерьевич,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Шевчук Михаил Фомич, медаль МЧС России «За отвагу на пожаре», в 2005 году; медаль МЧС России «Маршал Василий Чуйков», в 2013 году</a:t>
            </a:r>
          </a:p>
          <a:p>
            <a:pPr algn="just" eaLnBrk="1" hangingPunct="1">
              <a:spcBef>
                <a:spcPct val="0"/>
              </a:spcBef>
            </a:pPr>
            <a:r>
              <a:rPr lang="ru-RU" altLang="ru-RU" sz="1400">
                <a:latin typeface="Times New Roman" panose="02020603050405020304" pitchFamily="18" charset="0"/>
              </a:rPr>
              <a:t>Шенчуков Борис Алексеевич,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Шипилова Миляуша Мазитовна,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Ширинкин Сергей Валерьевич, медаль МЧС России «Маршал Василий Чуйков», в 2015 году</a:t>
            </a:r>
          </a:p>
          <a:p>
            <a:pPr algn="just" eaLnBrk="1" hangingPunct="1">
              <a:spcBef>
                <a:spcPct val="0"/>
              </a:spcBef>
            </a:pPr>
            <a:r>
              <a:rPr lang="ru-RU" altLang="ru-RU" sz="1400">
                <a:latin typeface="Times New Roman" panose="02020603050405020304" pitchFamily="18" charset="0"/>
              </a:rPr>
              <a:t>Шохов Константин Александрович, медаль МЧС России «Маршал Василий Чуйков», в 2005 году</a:t>
            </a:r>
          </a:p>
          <a:p>
            <a:pPr algn="just" eaLnBrk="1" hangingPunct="1">
              <a:spcBef>
                <a:spcPct val="0"/>
              </a:spcBef>
            </a:pPr>
            <a:r>
              <a:rPr lang="ru-RU" altLang="ru-RU" sz="1400">
                <a:latin typeface="Times New Roman" panose="02020603050405020304" pitchFamily="18" charset="0"/>
              </a:rPr>
              <a:t>Шпилько Виктор Анатольевич, медаль МЧС России «Маршал Василий Чуйков», в 2012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2015 году</a:t>
            </a:r>
          </a:p>
          <a:p>
            <a:pPr algn="just" eaLnBrk="1" hangingPunct="1">
              <a:spcBef>
                <a:spcPct val="0"/>
              </a:spcBef>
            </a:pPr>
            <a:r>
              <a:rPr lang="ru-RU" altLang="ru-RU" sz="1400">
                <a:latin typeface="Times New Roman" panose="02020603050405020304" pitchFamily="18" charset="0"/>
              </a:rPr>
              <a:t>Штербан Георгий Андреевич, медаль МЧС России «365 лет пожарной охране», в 2014 году; медаль МЧС России «</a:t>
            </a:r>
            <a:r>
              <a:rPr lang="en-US" altLang="ru-RU" sz="1400">
                <a:latin typeface="Times New Roman" panose="02020603050405020304" pitchFamily="18" charset="0"/>
              </a:rPr>
              <a:t>XXV</a:t>
            </a:r>
            <a:r>
              <a:rPr lang="ru-RU" altLang="ru-RU" sz="1400">
                <a:latin typeface="Times New Roman" panose="02020603050405020304" pitchFamily="18" charset="0"/>
              </a:rPr>
              <a:t> лет МЧС России», в 2019 году</a:t>
            </a:r>
          </a:p>
          <a:p>
            <a:pPr algn="just" eaLnBrk="1" hangingPunct="1">
              <a:spcBef>
                <a:spcPct val="0"/>
              </a:spcBef>
            </a:pPr>
            <a:r>
              <a:rPr lang="ru-RU" altLang="ru-RU" sz="1400">
                <a:latin typeface="Times New Roman" panose="02020603050405020304" pitchFamily="18" charset="0"/>
              </a:rPr>
              <a:t>Шубин Сергей Геннадьевич, медаль МЧС России «За отвагу на пожаре», в 2003 году</a:t>
            </a:r>
          </a:p>
          <a:p>
            <a:pPr algn="just" eaLnBrk="1" hangingPunct="1">
              <a:spcBef>
                <a:spcPct val="0"/>
              </a:spcBef>
            </a:pPr>
            <a:r>
              <a:rPr lang="ru-RU" altLang="ru-RU" sz="1400">
                <a:latin typeface="Times New Roman" panose="02020603050405020304" pitchFamily="18" charset="0"/>
              </a:rPr>
              <a:t>Шумаков Вячеслав Анатольевич, медаль МЧС России «За отвагу на пожаре», в 2007 году</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0A0ED33-A4CA-45F7-A6F0-DC3A76B57361}"/>
              </a:ext>
            </a:extLst>
          </p:cNvPr>
          <p:cNvSpPr/>
          <p:nvPr/>
        </p:nvSpPr>
        <p:spPr>
          <a:xfrm>
            <a:off x="549275" y="466725"/>
            <a:ext cx="5832475" cy="3970338"/>
          </a:xfrm>
          <a:prstGeom prst="rect">
            <a:avLst/>
          </a:prstGeom>
        </p:spPr>
        <p:txBody>
          <a:bodyPr>
            <a:spAutoFit/>
          </a:bodyPr>
          <a:lstStyle/>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Шутяк Олег Степанович, медаль МЧС России «</a:t>
            </a:r>
            <a:r>
              <a:rPr lang="en-US" altLang="ru-RU" sz="1400" dirty="0">
                <a:latin typeface="Times New Roman" panose="02020603050405020304" pitchFamily="18" charset="0"/>
              </a:rPr>
              <a:t>XXV</a:t>
            </a:r>
            <a:r>
              <a:rPr lang="ru-RU" altLang="ru-RU" sz="1400" dirty="0">
                <a:latin typeface="Times New Roman" panose="02020603050405020304" pitchFamily="18" charset="0"/>
              </a:rPr>
              <a:t> лет МЧС России», в 2015 году</a:t>
            </a:r>
          </a:p>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Юрлов Евгений Александрович, медаль МЧС России «Маршал Василий Чуйков», в 2012 году; медаль МЧС России «</a:t>
            </a:r>
            <a:r>
              <a:rPr lang="en-US" altLang="ru-RU" sz="1400" dirty="0">
                <a:latin typeface="Times New Roman" panose="02020603050405020304" pitchFamily="18" charset="0"/>
              </a:rPr>
              <a:t>XXV</a:t>
            </a:r>
            <a:r>
              <a:rPr lang="ru-RU" altLang="ru-RU" sz="1400" dirty="0">
                <a:latin typeface="Times New Roman" panose="02020603050405020304" pitchFamily="18" charset="0"/>
              </a:rPr>
              <a:t> лет МЧС России», в 2015 году</a:t>
            </a:r>
          </a:p>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Яковлев Андрей Николаевич, медаль МЧС России «</a:t>
            </a:r>
            <a:r>
              <a:rPr lang="en-US" altLang="ru-RU" sz="1400" dirty="0">
                <a:latin typeface="Times New Roman" panose="02020603050405020304" pitchFamily="18" charset="0"/>
              </a:rPr>
              <a:t>XXV</a:t>
            </a:r>
            <a:r>
              <a:rPr lang="ru-RU" altLang="ru-RU" sz="1400" dirty="0">
                <a:latin typeface="Times New Roman" panose="02020603050405020304" pitchFamily="18" charset="0"/>
              </a:rPr>
              <a:t> лет МЧС России», в 2015 году</a:t>
            </a:r>
          </a:p>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Якубчик Юрий Николаевич, медаль МЧС России «Маршал Василий Чуйков», в 2015 году</a:t>
            </a:r>
          </a:p>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Якунин Андрей Сергеевич, медаль МЧС России «ХХ лет МЧС России», в 2010 году; медаль МЧС России «Маршал Василий Чуйков», в 2014 году</a:t>
            </a:r>
          </a:p>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Ямшанов Виктор Владимирович, медаль МЧС России «Маршал Василий Чуйков», в 2013 году</a:t>
            </a:r>
          </a:p>
          <a:p>
            <a:pPr marL="285750" indent="-285750" algn="just" eaLnBrk="1" hangingPunct="1">
              <a:buFont typeface="Arial" panose="020B0604020202020204" pitchFamily="34" charset="0"/>
              <a:buChar char="•"/>
              <a:defRPr/>
            </a:pPr>
            <a:r>
              <a:rPr lang="ru-RU" altLang="ru-RU" sz="1400" dirty="0">
                <a:latin typeface="Times New Roman" panose="02020603050405020304" pitchFamily="18" charset="0"/>
              </a:rPr>
              <a:t>Яркей Александр Анатольевич, медаль МЧС России «</a:t>
            </a:r>
            <a:r>
              <a:rPr lang="en-US" altLang="ru-RU" sz="1400" dirty="0">
                <a:latin typeface="Times New Roman" panose="02020603050405020304" pitchFamily="18" charset="0"/>
              </a:rPr>
              <a:t>XXV</a:t>
            </a:r>
            <a:r>
              <a:rPr lang="ru-RU" altLang="ru-RU" sz="1400" dirty="0">
                <a:latin typeface="Times New Roman" panose="02020603050405020304" pitchFamily="18" charset="0"/>
              </a:rPr>
              <a:t> лет МЧС России», в 2015 году</a:t>
            </a:r>
          </a:p>
          <a:p>
            <a:pPr algn="just" eaLnBrk="1" hangingPunct="1">
              <a:defRPr/>
            </a:pPr>
            <a:endParaRPr lang="ru-RU" altLang="ru-RU" sz="1400" dirty="0">
              <a:latin typeface="Times New Roman" panose="02020603050405020304" pitchFamily="18" charset="0"/>
            </a:endParaRPr>
          </a:p>
          <a:p>
            <a:pPr>
              <a:defRPr/>
            </a:pPr>
            <a:endParaRPr lang="ru-RU" altLang="ru-RU"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167BB9A-C0C0-47BB-BDD7-E4DD7C9C348C}"/>
              </a:ext>
            </a:extLst>
          </p:cNvPr>
          <p:cNvSpPr>
            <a:spLocks noGrp="1" noChangeArrowheads="1"/>
          </p:cNvSpPr>
          <p:nvPr>
            <p:ph type="title"/>
          </p:nvPr>
        </p:nvSpPr>
        <p:spPr>
          <a:xfrm>
            <a:off x="342900" y="366713"/>
            <a:ext cx="6172200" cy="1252537"/>
          </a:xfrm>
        </p:spPr>
        <p:txBody>
          <a:bodyPr/>
          <a:lstStyle/>
          <a:p>
            <a:pPr eaLnBrk="1" hangingPunct="1"/>
            <a:r>
              <a:rPr lang="ru-RU" altLang="ru-RU" sz="2000" b="1">
                <a:latin typeface="Times New Roman" panose="02020603050405020304" pitchFamily="18" charset="0"/>
              </a:rPr>
              <a:t>Отмечены Благодарностями и Почетными Грамотами вышестоящих организаций МЧС России</a:t>
            </a:r>
            <a:br>
              <a:rPr lang="ru-RU" altLang="ru-RU" sz="2000" b="1">
                <a:latin typeface="Times New Roman" panose="02020603050405020304" pitchFamily="18" charset="0"/>
              </a:rPr>
            </a:br>
            <a:endParaRPr lang="ru-RU" altLang="ru-RU" sz="2000" b="1">
              <a:latin typeface="Times New Roman" panose="02020603050405020304" pitchFamily="18" charset="0"/>
            </a:endParaRPr>
          </a:p>
        </p:txBody>
      </p:sp>
      <p:sp>
        <p:nvSpPr>
          <p:cNvPr id="80899" name="Rectangle 3">
            <a:extLst>
              <a:ext uri="{FF2B5EF4-FFF2-40B4-BE49-F238E27FC236}">
                <a16:creationId xmlns:a16="http://schemas.microsoft.com/office/drawing/2014/main" id="{15609008-7DF3-44F8-A6DD-D90D8C037B9F}"/>
              </a:ext>
            </a:extLst>
          </p:cNvPr>
          <p:cNvSpPr>
            <a:spLocks noGrp="1" noChangeArrowheads="1"/>
          </p:cNvSpPr>
          <p:nvPr>
            <p:ph type="body" idx="1"/>
          </p:nvPr>
        </p:nvSpPr>
        <p:spPr>
          <a:xfrm>
            <a:off x="549275" y="1547813"/>
            <a:ext cx="5965825" cy="7200900"/>
          </a:xfrm>
        </p:spPr>
        <p:txBody>
          <a:bodyPr/>
          <a:lstStyle/>
          <a:p>
            <a:pPr algn="just" eaLnBrk="1" hangingPunct="1">
              <a:lnSpc>
                <a:spcPct val="80000"/>
              </a:lnSpc>
              <a:buFontTx/>
              <a:buNone/>
            </a:pPr>
            <a:r>
              <a:rPr lang="ru-RU" altLang="ru-RU" sz="1600" b="1">
                <a:latin typeface="Times New Roman" panose="02020603050405020304" pitchFamily="18" charset="0"/>
              </a:rPr>
              <a:t>Почетная грамота МЧС России</a:t>
            </a:r>
          </a:p>
          <a:p>
            <a:pPr algn="just" eaLnBrk="1" hangingPunct="1">
              <a:lnSpc>
                <a:spcPct val="80000"/>
              </a:lnSpc>
              <a:buFontTx/>
              <a:buNone/>
            </a:pPr>
            <a:endParaRPr lang="ru-RU" altLang="ru-RU" sz="1600" b="1">
              <a:latin typeface="Times New Roman" panose="02020603050405020304" pitchFamily="18" charset="0"/>
            </a:endParaRPr>
          </a:p>
          <a:p>
            <a:pPr algn="just" eaLnBrk="1" hangingPunct="1">
              <a:lnSpc>
                <a:spcPct val="80000"/>
              </a:lnSpc>
            </a:pPr>
            <a:r>
              <a:rPr lang="ru-RU" altLang="ru-RU" sz="1400">
                <a:latin typeface="Times New Roman" panose="02020603050405020304" pitchFamily="18" charset="0"/>
              </a:rPr>
              <a:t>Благодарова Наталия Викторовна, в 2019 году</a:t>
            </a:r>
          </a:p>
          <a:p>
            <a:pPr algn="just" eaLnBrk="1" hangingPunct="1">
              <a:lnSpc>
                <a:spcPct val="80000"/>
              </a:lnSpc>
            </a:pPr>
            <a:r>
              <a:rPr lang="ru-RU" altLang="ru-RU" sz="1400">
                <a:latin typeface="Times New Roman" panose="02020603050405020304" pitchFamily="18" charset="0"/>
              </a:rPr>
              <a:t>Бутрик Ирина Григорьевна, в 2021 году</a:t>
            </a:r>
          </a:p>
          <a:p>
            <a:pPr algn="just" eaLnBrk="1" hangingPunct="1">
              <a:lnSpc>
                <a:spcPct val="80000"/>
              </a:lnSpc>
            </a:pPr>
            <a:r>
              <a:rPr lang="ru-RU" altLang="ru-RU" sz="1400">
                <a:latin typeface="Times New Roman" panose="02020603050405020304" pitchFamily="18" charset="0"/>
              </a:rPr>
              <a:t>Ганцова Дина Рефатовна, в 2018 году</a:t>
            </a:r>
          </a:p>
          <a:p>
            <a:pPr algn="just" eaLnBrk="1" hangingPunct="1">
              <a:lnSpc>
                <a:spcPct val="80000"/>
              </a:lnSpc>
            </a:pPr>
            <a:r>
              <a:rPr lang="ru-RU" altLang="ru-RU" sz="1400">
                <a:latin typeface="Times New Roman" panose="02020603050405020304" pitchFamily="18" charset="0"/>
              </a:rPr>
              <a:t>Гацура Дмитрий Леонидович, в 2011 году</a:t>
            </a:r>
          </a:p>
          <a:p>
            <a:pPr algn="just" eaLnBrk="1" hangingPunct="1">
              <a:lnSpc>
                <a:spcPct val="80000"/>
              </a:lnSpc>
            </a:pPr>
            <a:r>
              <a:rPr lang="ru-RU" altLang="ru-RU" sz="1400">
                <a:latin typeface="Times New Roman" panose="02020603050405020304" pitchFamily="18" charset="0"/>
              </a:rPr>
              <a:t>Канглиева Сабина Адлеровна, в 2016 году</a:t>
            </a:r>
          </a:p>
          <a:p>
            <a:pPr algn="just" eaLnBrk="1" hangingPunct="1">
              <a:lnSpc>
                <a:spcPct val="80000"/>
              </a:lnSpc>
            </a:pPr>
            <a:r>
              <a:rPr lang="ru-RU" altLang="ru-RU" sz="1400">
                <a:latin typeface="Times New Roman" panose="02020603050405020304" pitchFamily="18" charset="0"/>
              </a:rPr>
              <a:t>Корсаков Владимир Павлович, в 2010 году, в 2012 году, в 2015 году</a:t>
            </a:r>
          </a:p>
          <a:p>
            <a:pPr algn="just" eaLnBrk="1" hangingPunct="1">
              <a:lnSpc>
                <a:spcPct val="80000"/>
              </a:lnSpc>
            </a:pPr>
            <a:r>
              <a:rPr lang="ru-RU" altLang="ru-RU" sz="1400">
                <a:latin typeface="Times New Roman" panose="02020603050405020304" pitchFamily="18" charset="0"/>
              </a:rPr>
              <a:t>Красовская Елена Анатольевна, в 2017 году</a:t>
            </a:r>
          </a:p>
          <a:p>
            <a:pPr algn="just" eaLnBrk="1" hangingPunct="1">
              <a:lnSpc>
                <a:spcPct val="80000"/>
              </a:lnSpc>
            </a:pPr>
            <a:r>
              <a:rPr lang="ru-RU" altLang="ru-RU" sz="1400">
                <a:latin typeface="Times New Roman" panose="02020603050405020304" pitchFamily="18" charset="0"/>
              </a:rPr>
              <a:t>Наймушин Сергей Александрович, в 2018 году</a:t>
            </a:r>
          </a:p>
          <a:p>
            <a:pPr algn="just" eaLnBrk="1" hangingPunct="1">
              <a:lnSpc>
                <a:spcPct val="80000"/>
              </a:lnSpc>
            </a:pPr>
            <a:r>
              <a:rPr lang="ru-RU" altLang="ru-RU" sz="1400">
                <a:latin typeface="Times New Roman" panose="02020603050405020304" pitchFamily="18" charset="0"/>
              </a:rPr>
              <a:t>Перминов Александр Николаевич, в 2012 году</a:t>
            </a:r>
          </a:p>
          <a:p>
            <a:pPr algn="just" eaLnBrk="1" hangingPunct="1">
              <a:lnSpc>
                <a:spcPct val="80000"/>
              </a:lnSpc>
            </a:pPr>
            <a:r>
              <a:rPr lang="ru-RU" altLang="ru-RU" sz="1400">
                <a:latin typeface="Times New Roman" panose="02020603050405020304" pitchFamily="18" charset="0"/>
              </a:rPr>
              <a:t>Халтамова Татьяна Степановна, в 2021 году</a:t>
            </a:r>
          </a:p>
          <a:p>
            <a:pPr algn="just" eaLnBrk="1" hangingPunct="1">
              <a:lnSpc>
                <a:spcPct val="80000"/>
              </a:lnSpc>
            </a:pPr>
            <a:endParaRPr lang="ru-RU" altLang="ru-RU" sz="1400">
              <a:latin typeface="Times New Roman" panose="02020603050405020304" pitchFamily="18" charset="0"/>
            </a:endParaRPr>
          </a:p>
          <a:p>
            <a:pPr algn="just" eaLnBrk="1" hangingPunct="1">
              <a:lnSpc>
                <a:spcPct val="80000"/>
              </a:lnSpc>
              <a:buFontTx/>
              <a:buNone/>
            </a:pPr>
            <a:r>
              <a:rPr lang="ru-RU" altLang="ru-RU" sz="1600" b="1">
                <a:latin typeface="Times New Roman" panose="02020603050405020304" pitchFamily="18" charset="0"/>
              </a:rPr>
              <a:t>Благодарность (Благодарственное письмо) МЧС России</a:t>
            </a:r>
          </a:p>
          <a:p>
            <a:pPr algn="just" eaLnBrk="1" hangingPunct="1">
              <a:lnSpc>
                <a:spcPct val="80000"/>
              </a:lnSpc>
              <a:buFontTx/>
              <a:buNone/>
            </a:pPr>
            <a:endParaRPr lang="ru-RU" altLang="ru-RU" sz="1600" b="1">
              <a:latin typeface="Times New Roman" panose="02020603050405020304" pitchFamily="18" charset="0"/>
            </a:endParaRPr>
          </a:p>
          <a:p>
            <a:pPr algn="just" eaLnBrk="1" hangingPunct="1">
              <a:lnSpc>
                <a:spcPct val="80000"/>
              </a:lnSpc>
            </a:pPr>
            <a:r>
              <a:rPr lang="ru-RU" altLang="ru-RU" sz="1400">
                <a:latin typeface="Times New Roman" panose="02020603050405020304" pitchFamily="18" charset="0"/>
              </a:rPr>
              <a:t>Войчук Мирослав Михайлович, в 2014 году</a:t>
            </a:r>
          </a:p>
          <a:p>
            <a:pPr algn="just" eaLnBrk="1" hangingPunct="1">
              <a:lnSpc>
                <a:spcPct val="80000"/>
              </a:lnSpc>
            </a:pPr>
            <a:r>
              <a:rPr lang="ru-RU" altLang="ru-RU" sz="1400">
                <a:latin typeface="Times New Roman" panose="02020603050405020304" pitchFamily="18" charset="0"/>
              </a:rPr>
              <a:t>Гончаров Сергей Владимирович, в 2021 году</a:t>
            </a:r>
          </a:p>
          <a:p>
            <a:pPr algn="just" eaLnBrk="1" hangingPunct="1">
              <a:lnSpc>
                <a:spcPct val="80000"/>
              </a:lnSpc>
            </a:pPr>
            <a:r>
              <a:rPr lang="ru-RU" altLang="ru-RU" sz="1400">
                <a:latin typeface="Times New Roman" panose="02020603050405020304" pitchFamily="18" charset="0"/>
              </a:rPr>
              <a:t>Давиденко Григорий Иванович, в 2014 году</a:t>
            </a:r>
          </a:p>
          <a:p>
            <a:pPr algn="just" eaLnBrk="1" hangingPunct="1">
              <a:lnSpc>
                <a:spcPct val="80000"/>
              </a:lnSpc>
            </a:pPr>
            <a:r>
              <a:rPr lang="ru-RU" altLang="ru-RU" sz="1400">
                <a:latin typeface="Times New Roman" panose="02020603050405020304" pitchFamily="18" charset="0"/>
              </a:rPr>
              <a:t>Денеженко Олег Николаевич, в 2014 году</a:t>
            </a:r>
          </a:p>
          <a:p>
            <a:pPr algn="just" eaLnBrk="1" hangingPunct="1">
              <a:lnSpc>
                <a:spcPct val="80000"/>
              </a:lnSpc>
            </a:pPr>
            <a:r>
              <a:rPr lang="ru-RU" altLang="ru-RU" sz="1400">
                <a:latin typeface="Times New Roman" panose="02020603050405020304" pitchFamily="18" charset="0"/>
              </a:rPr>
              <a:t>Дончу Петр Константинович, в 2012 году</a:t>
            </a:r>
          </a:p>
          <a:p>
            <a:pPr algn="just" eaLnBrk="1" hangingPunct="1">
              <a:lnSpc>
                <a:spcPct val="80000"/>
              </a:lnSpc>
            </a:pPr>
            <a:r>
              <a:rPr lang="ru-RU" altLang="ru-RU" sz="1400">
                <a:latin typeface="Times New Roman" panose="02020603050405020304" pitchFamily="18" charset="0"/>
              </a:rPr>
              <a:t>Козлов Дмитрий Геннадьевич, в 2021 году</a:t>
            </a:r>
          </a:p>
          <a:p>
            <a:pPr algn="just" eaLnBrk="1" hangingPunct="1">
              <a:lnSpc>
                <a:spcPct val="80000"/>
              </a:lnSpc>
            </a:pPr>
            <a:r>
              <a:rPr lang="ru-RU" altLang="ru-RU" sz="1400">
                <a:latin typeface="Times New Roman" panose="02020603050405020304" pitchFamily="18" charset="0"/>
              </a:rPr>
              <a:t>Конохов Сергей Геннадьевич, в 2021 году</a:t>
            </a:r>
          </a:p>
          <a:p>
            <a:pPr algn="just" eaLnBrk="1" hangingPunct="1">
              <a:lnSpc>
                <a:spcPct val="80000"/>
              </a:lnSpc>
            </a:pPr>
            <a:r>
              <a:rPr lang="ru-RU" altLang="ru-RU" sz="1400">
                <a:latin typeface="Times New Roman" panose="02020603050405020304" pitchFamily="18" charset="0"/>
              </a:rPr>
              <a:t>Корсаков Владимир Павлович, в 2013 году</a:t>
            </a:r>
          </a:p>
          <a:p>
            <a:pPr algn="just" eaLnBrk="1" hangingPunct="1">
              <a:lnSpc>
                <a:spcPct val="80000"/>
              </a:lnSpc>
            </a:pPr>
            <a:r>
              <a:rPr lang="ru-RU" altLang="ru-RU" sz="1400">
                <a:latin typeface="Times New Roman" panose="02020603050405020304" pitchFamily="18" charset="0"/>
              </a:rPr>
              <a:t>Маматюков Александр Михайлович, в 2018 году</a:t>
            </a:r>
          </a:p>
          <a:p>
            <a:pPr algn="just" eaLnBrk="1" hangingPunct="1">
              <a:lnSpc>
                <a:spcPct val="80000"/>
              </a:lnSpc>
            </a:pPr>
            <a:r>
              <a:rPr lang="ru-RU" altLang="ru-RU" sz="1400">
                <a:latin typeface="Times New Roman" panose="02020603050405020304" pitchFamily="18" charset="0"/>
              </a:rPr>
              <a:t>Пельтихин Юрий Николаевич, в 2018 году</a:t>
            </a:r>
          </a:p>
          <a:p>
            <a:pPr algn="just" eaLnBrk="1" hangingPunct="1">
              <a:lnSpc>
                <a:spcPct val="80000"/>
              </a:lnSpc>
            </a:pPr>
            <a:r>
              <a:rPr lang="ru-RU" altLang="ru-RU" sz="1400">
                <a:latin typeface="Times New Roman" panose="02020603050405020304" pitchFamily="18" charset="0"/>
              </a:rPr>
              <a:t>Полуян Павел Владимирович, в 2014 года</a:t>
            </a:r>
          </a:p>
          <a:p>
            <a:pPr algn="just" eaLnBrk="1" hangingPunct="1">
              <a:lnSpc>
                <a:spcPct val="80000"/>
              </a:lnSpc>
            </a:pPr>
            <a:r>
              <a:rPr lang="ru-RU" altLang="ru-RU" sz="1400">
                <a:latin typeface="Times New Roman" panose="02020603050405020304" pitchFamily="18" charset="0"/>
              </a:rPr>
              <a:t>Силантьев Кирилл Валерьевич, в 2021 году</a:t>
            </a:r>
          </a:p>
          <a:p>
            <a:pPr algn="just" eaLnBrk="1" hangingPunct="1">
              <a:lnSpc>
                <a:spcPct val="80000"/>
              </a:lnSpc>
            </a:pPr>
            <a:r>
              <a:rPr lang="ru-RU" altLang="ru-RU" sz="1400">
                <a:latin typeface="Times New Roman" panose="02020603050405020304" pitchFamily="18" charset="0"/>
              </a:rPr>
              <a:t>Тупикин Сергей Николаевич, в 2021 году</a:t>
            </a:r>
          </a:p>
          <a:p>
            <a:pPr algn="just" eaLnBrk="1" hangingPunct="1">
              <a:lnSpc>
                <a:spcPct val="80000"/>
              </a:lnSpc>
            </a:pPr>
            <a:r>
              <a:rPr lang="ru-RU" altLang="ru-RU" sz="1400">
                <a:latin typeface="Times New Roman" panose="02020603050405020304" pitchFamily="18" charset="0"/>
              </a:rPr>
              <a:t>Щекотов Сергей Владимирович, в 2021 году</a:t>
            </a:r>
          </a:p>
          <a:p>
            <a:pPr algn="just" eaLnBrk="1" hangingPunct="1">
              <a:lnSpc>
                <a:spcPct val="80000"/>
              </a:lnSpc>
            </a:pPr>
            <a:endParaRPr lang="ru-RU" altLang="ru-RU" sz="1400">
              <a:latin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ъект 2">
            <a:extLst>
              <a:ext uri="{FF2B5EF4-FFF2-40B4-BE49-F238E27FC236}">
                <a16:creationId xmlns:a16="http://schemas.microsoft.com/office/drawing/2014/main" id="{409493D2-103C-4DDF-98D3-5C04F944821D}"/>
              </a:ext>
            </a:extLst>
          </p:cNvPr>
          <p:cNvSpPr>
            <a:spLocks noGrp="1"/>
          </p:cNvSpPr>
          <p:nvPr>
            <p:ph idx="1"/>
          </p:nvPr>
        </p:nvSpPr>
        <p:spPr>
          <a:xfrm>
            <a:off x="549275" y="466725"/>
            <a:ext cx="5965825" cy="8353425"/>
          </a:xfrm>
        </p:spPr>
        <p:txBody>
          <a:bodyPr/>
          <a:lstStyle/>
          <a:p>
            <a:pPr algn="just" eaLnBrk="1" hangingPunct="1">
              <a:lnSpc>
                <a:spcPct val="80000"/>
              </a:lnSpc>
              <a:buFontTx/>
              <a:buNone/>
            </a:pPr>
            <a:r>
              <a:rPr lang="ru-RU" altLang="ru-RU" sz="1600" b="1">
                <a:latin typeface="Times New Roman" panose="02020603050405020304" pitchFamily="18" charset="0"/>
              </a:rPr>
              <a:t>Почетная грамота Уральского Регионального центра МЧС России</a:t>
            </a:r>
          </a:p>
          <a:p>
            <a:pPr algn="just" eaLnBrk="1" hangingPunct="1">
              <a:lnSpc>
                <a:spcPct val="80000"/>
              </a:lnSpc>
              <a:buFontTx/>
              <a:buNone/>
            </a:pPr>
            <a:endParaRPr lang="ru-RU" altLang="ru-RU" sz="1600" b="1">
              <a:latin typeface="Times New Roman" panose="02020603050405020304" pitchFamily="18" charset="0"/>
            </a:endParaRPr>
          </a:p>
          <a:p>
            <a:pPr algn="just" eaLnBrk="1" hangingPunct="1">
              <a:lnSpc>
                <a:spcPct val="80000"/>
              </a:lnSpc>
            </a:pPr>
            <a:r>
              <a:rPr lang="ru-RU" altLang="ru-RU" sz="1400">
                <a:latin typeface="Times New Roman" panose="02020603050405020304" pitchFamily="18" charset="0"/>
              </a:rPr>
              <a:t>Благодарова Наталия Викторовна, в 2012 году</a:t>
            </a:r>
          </a:p>
          <a:p>
            <a:pPr algn="just" eaLnBrk="1" hangingPunct="1">
              <a:lnSpc>
                <a:spcPct val="80000"/>
              </a:lnSpc>
            </a:pPr>
            <a:r>
              <a:rPr lang="ru-RU" altLang="ru-RU" sz="1400">
                <a:latin typeface="Times New Roman" panose="02020603050405020304" pitchFamily="18" charset="0"/>
              </a:rPr>
              <a:t>Кобзев Александр Владимирович, в 2011 году</a:t>
            </a:r>
          </a:p>
          <a:p>
            <a:pPr algn="just" eaLnBrk="1" hangingPunct="1">
              <a:lnSpc>
                <a:spcPct val="80000"/>
              </a:lnSpc>
            </a:pPr>
            <a:r>
              <a:rPr lang="ru-RU" altLang="ru-RU" sz="1400">
                <a:latin typeface="Times New Roman" panose="02020603050405020304" pitchFamily="18" charset="0"/>
              </a:rPr>
              <a:t>Козлов Денис Владимирович, в 2011 году</a:t>
            </a:r>
          </a:p>
          <a:p>
            <a:pPr algn="just" eaLnBrk="1" hangingPunct="1">
              <a:lnSpc>
                <a:spcPct val="80000"/>
              </a:lnSpc>
            </a:pPr>
            <a:r>
              <a:rPr lang="ru-RU" altLang="ru-RU" sz="1400">
                <a:latin typeface="Times New Roman" panose="02020603050405020304" pitchFamily="18" charset="0"/>
              </a:rPr>
              <a:t>Кособанов Сергей Владимирович, в 2006 году, в 2011 году</a:t>
            </a:r>
          </a:p>
          <a:p>
            <a:pPr algn="just" eaLnBrk="1" hangingPunct="1">
              <a:lnSpc>
                <a:spcPct val="80000"/>
              </a:lnSpc>
            </a:pPr>
            <a:r>
              <a:rPr lang="ru-RU" altLang="ru-RU" sz="1400">
                <a:latin typeface="Times New Roman" panose="02020603050405020304" pitchFamily="18" charset="0"/>
              </a:rPr>
              <a:t>Третьякова Наталья Александровна, в 2013 году</a:t>
            </a:r>
          </a:p>
          <a:p>
            <a:pPr algn="just" eaLnBrk="1" hangingPunct="1">
              <a:lnSpc>
                <a:spcPct val="80000"/>
              </a:lnSpc>
            </a:pPr>
            <a:r>
              <a:rPr lang="ru-RU" altLang="ru-RU" sz="1400">
                <a:latin typeface="Times New Roman" panose="02020603050405020304" pitchFamily="18" charset="0"/>
              </a:rPr>
              <a:t>Чернов Алексей Вениаминович, в 2011 году</a:t>
            </a:r>
          </a:p>
          <a:p>
            <a:pPr algn="just" eaLnBrk="1" hangingPunct="1">
              <a:lnSpc>
                <a:spcPct val="80000"/>
              </a:lnSpc>
            </a:pPr>
            <a:endParaRPr lang="ru-RU" altLang="ru-RU" sz="1400">
              <a:latin typeface="Times New Roman" panose="02020603050405020304" pitchFamily="18" charset="0"/>
            </a:endParaRPr>
          </a:p>
          <a:p>
            <a:pPr algn="ctr" eaLnBrk="1" hangingPunct="1">
              <a:lnSpc>
                <a:spcPct val="80000"/>
              </a:lnSpc>
              <a:buFontTx/>
              <a:buNone/>
            </a:pPr>
            <a:r>
              <a:rPr lang="ru-RU" altLang="ru-RU" sz="1600" b="1">
                <a:latin typeface="Times New Roman" panose="02020603050405020304" pitchFamily="18" charset="0"/>
              </a:rPr>
              <a:t>Благодарность начальника Уральского Регионального центра МЧС России</a:t>
            </a:r>
          </a:p>
          <a:p>
            <a:pPr algn="ctr" eaLnBrk="1" hangingPunct="1">
              <a:lnSpc>
                <a:spcPct val="80000"/>
              </a:lnSpc>
              <a:buFontTx/>
              <a:buNone/>
            </a:pPr>
            <a:endParaRPr lang="ru-RU" altLang="ru-RU" sz="1400" b="1">
              <a:latin typeface="Times New Roman" panose="02020603050405020304" pitchFamily="18" charset="0"/>
            </a:endParaRPr>
          </a:p>
          <a:p>
            <a:pPr algn="just" eaLnBrk="1" hangingPunct="1">
              <a:lnSpc>
                <a:spcPct val="80000"/>
              </a:lnSpc>
            </a:pPr>
            <a:r>
              <a:rPr lang="ru-RU" altLang="ru-RU" sz="1400">
                <a:latin typeface="Times New Roman" panose="02020603050405020304" pitchFamily="18" charset="0"/>
              </a:rPr>
              <a:t>Ахмадеева Анна Анатольевна, в 2012 году</a:t>
            </a:r>
            <a:endParaRPr lang="ru-RU" altLang="ru-RU" sz="1600">
              <a:latin typeface="Times New Roman" panose="02020603050405020304" pitchFamily="18" charset="0"/>
            </a:endParaRPr>
          </a:p>
          <a:p>
            <a:pPr algn="just" eaLnBrk="1" hangingPunct="1">
              <a:lnSpc>
                <a:spcPct val="80000"/>
              </a:lnSpc>
              <a:buFontTx/>
              <a:buNone/>
            </a:pPr>
            <a:endParaRPr lang="ru-RU" altLang="ru-RU" sz="1400" b="1">
              <a:latin typeface="Times New Roman" panose="02020603050405020304" pitchFamily="18" charset="0"/>
            </a:endParaRPr>
          </a:p>
          <a:p>
            <a:pPr algn="ctr" eaLnBrk="1" hangingPunct="1">
              <a:lnSpc>
                <a:spcPct val="80000"/>
              </a:lnSpc>
              <a:buFontTx/>
              <a:buNone/>
            </a:pPr>
            <a:r>
              <a:rPr lang="ru-RU" altLang="ru-RU" sz="1600" b="1">
                <a:latin typeface="Times New Roman" panose="02020603050405020304" pitchFamily="18" charset="0"/>
              </a:rPr>
              <a:t>Почетная грамота Главного управления МЧС России по Ямало-Ненецкому автономному округу</a:t>
            </a:r>
          </a:p>
          <a:p>
            <a:pPr algn="just" eaLnBrk="1" hangingPunct="1">
              <a:lnSpc>
                <a:spcPct val="80000"/>
              </a:lnSpc>
              <a:buFontTx/>
              <a:buNone/>
            </a:pPr>
            <a:endParaRPr lang="ru-RU" altLang="ru-RU" sz="1400" b="1">
              <a:latin typeface="Times New Roman" panose="02020603050405020304" pitchFamily="18" charset="0"/>
            </a:endParaRPr>
          </a:p>
          <a:p>
            <a:pPr algn="just" eaLnBrk="1" hangingPunct="1">
              <a:lnSpc>
                <a:spcPct val="80000"/>
              </a:lnSpc>
            </a:pPr>
            <a:r>
              <a:rPr lang="ru-RU" altLang="ru-RU" sz="1400">
                <a:latin typeface="Times New Roman" panose="02020603050405020304" pitchFamily="18" charset="0"/>
              </a:rPr>
              <a:t>Багиров Игорь Айдын оглы, в 2010 году</a:t>
            </a:r>
          </a:p>
          <a:p>
            <a:pPr algn="just" eaLnBrk="1" hangingPunct="1">
              <a:lnSpc>
                <a:spcPct val="80000"/>
              </a:lnSpc>
            </a:pPr>
            <a:r>
              <a:rPr lang="ru-RU" altLang="ru-RU" sz="1400">
                <a:latin typeface="Times New Roman" panose="02020603050405020304" pitchFamily="18" charset="0"/>
              </a:rPr>
              <a:t>Байбулатов Ринат Рафикович, в 2011 году</a:t>
            </a:r>
          </a:p>
          <a:p>
            <a:pPr algn="just" eaLnBrk="1" hangingPunct="1">
              <a:lnSpc>
                <a:spcPct val="80000"/>
              </a:lnSpc>
            </a:pPr>
            <a:r>
              <a:rPr lang="ru-RU" altLang="ru-RU" sz="1400">
                <a:latin typeface="Times New Roman" panose="02020603050405020304" pitchFamily="18" charset="0"/>
              </a:rPr>
              <a:t>Безруков Алексей Васильевич, в 2010 году</a:t>
            </a:r>
          </a:p>
          <a:p>
            <a:pPr algn="just" eaLnBrk="1" hangingPunct="1">
              <a:lnSpc>
                <a:spcPct val="80000"/>
              </a:lnSpc>
            </a:pPr>
            <a:r>
              <a:rPr lang="ru-RU" altLang="ru-RU" sz="1400">
                <a:latin typeface="Times New Roman" panose="02020603050405020304" pitchFamily="18" charset="0"/>
              </a:rPr>
              <a:t>Васильев Сергей Павлович, в 2013 году</a:t>
            </a:r>
          </a:p>
          <a:p>
            <a:pPr algn="just" eaLnBrk="1" hangingPunct="1">
              <a:lnSpc>
                <a:spcPct val="80000"/>
              </a:lnSpc>
            </a:pPr>
            <a:r>
              <a:rPr lang="ru-RU" altLang="ru-RU" sz="1400">
                <a:latin typeface="Times New Roman" panose="02020603050405020304" pitchFamily="18" charset="0"/>
              </a:rPr>
              <a:t>Гаврилов Сергей Валентинович, в 2011 году</a:t>
            </a:r>
          </a:p>
          <a:p>
            <a:pPr algn="just" eaLnBrk="1" hangingPunct="1">
              <a:lnSpc>
                <a:spcPct val="80000"/>
              </a:lnSpc>
            </a:pPr>
            <a:r>
              <a:rPr lang="ru-RU" altLang="ru-RU" sz="1400">
                <a:latin typeface="Times New Roman" panose="02020603050405020304" pitchFamily="18" charset="0"/>
              </a:rPr>
              <a:t>Ганигина Наталья Вячеславовна, в 2011 году</a:t>
            </a:r>
          </a:p>
          <a:p>
            <a:pPr algn="just" eaLnBrk="1" hangingPunct="1">
              <a:lnSpc>
                <a:spcPct val="80000"/>
              </a:lnSpc>
            </a:pPr>
            <a:r>
              <a:rPr lang="ru-RU" altLang="ru-RU" sz="1400">
                <a:latin typeface="Times New Roman" panose="02020603050405020304" pitchFamily="18" charset="0"/>
              </a:rPr>
              <a:t>Ганцова Дина Рефатовна, в 2010 году</a:t>
            </a:r>
          </a:p>
          <a:p>
            <a:pPr algn="just" eaLnBrk="1" hangingPunct="1">
              <a:lnSpc>
                <a:spcPct val="80000"/>
              </a:lnSpc>
            </a:pPr>
            <a:r>
              <a:rPr lang="ru-RU" altLang="ru-RU" sz="1400">
                <a:latin typeface="Times New Roman" panose="02020603050405020304" pitchFamily="18" charset="0"/>
              </a:rPr>
              <a:t>Гудименко Игорь Моисеевич, в 2014 году</a:t>
            </a:r>
          </a:p>
          <a:p>
            <a:r>
              <a:rPr lang="ru-RU" altLang="ru-RU" sz="1400">
                <a:latin typeface="Times New Roman" panose="02020603050405020304" pitchFamily="18" charset="0"/>
              </a:rPr>
              <a:t>Заушицын Александр Иванович, в 2010 году</a:t>
            </a:r>
          </a:p>
          <a:p>
            <a:r>
              <a:rPr lang="ru-RU" altLang="ru-RU" sz="1400">
                <a:latin typeface="Times New Roman" panose="02020603050405020304" pitchFamily="18" charset="0"/>
              </a:rPr>
              <a:t>Ибагишев Анатолий Данилович, в 2013 году</a:t>
            </a:r>
          </a:p>
          <a:p>
            <a:r>
              <a:rPr lang="ru-RU" altLang="ru-RU" sz="1400">
                <a:latin typeface="Times New Roman" panose="02020603050405020304" pitchFamily="18" charset="0"/>
              </a:rPr>
              <a:t>Ильин Вячеслав Викторович, в 2010 году</a:t>
            </a:r>
          </a:p>
          <a:p>
            <a:r>
              <a:rPr lang="ru-RU" altLang="ru-RU" sz="1400">
                <a:latin typeface="Times New Roman" panose="02020603050405020304" pitchFamily="18" charset="0"/>
              </a:rPr>
              <a:t>Ильмендеев Александр Дмитриевич, в 2012 году</a:t>
            </a:r>
          </a:p>
          <a:p>
            <a:r>
              <a:rPr lang="ru-RU" altLang="ru-RU" sz="1400">
                <a:latin typeface="Times New Roman" panose="02020603050405020304" pitchFamily="18" charset="0"/>
              </a:rPr>
              <a:t>Канглиева Сабина Адлеровна, в 2012 году</a:t>
            </a:r>
          </a:p>
          <a:p>
            <a:r>
              <a:rPr lang="ru-RU" altLang="ru-RU" sz="1400">
                <a:latin typeface="Times New Roman" panose="02020603050405020304" pitchFamily="18" charset="0"/>
              </a:rPr>
              <a:t>Касымбеков Асылкул Кучербаевич, в 2010 году</a:t>
            </a:r>
          </a:p>
          <a:p>
            <a:r>
              <a:rPr lang="ru-RU" altLang="ru-RU" sz="1400">
                <a:latin typeface="Times New Roman" panose="02020603050405020304" pitchFamily="18" charset="0"/>
              </a:rPr>
              <a:t>Киселев Денис Владимирович, в 2011 году</a:t>
            </a:r>
          </a:p>
          <a:p>
            <a:r>
              <a:rPr lang="ru-RU" altLang="ru-RU" sz="1400">
                <a:latin typeface="Times New Roman" panose="02020603050405020304" pitchFamily="18" charset="0"/>
              </a:rPr>
              <a:t>Коломийцев Александр Сергеевич, в 2013 году</a:t>
            </a:r>
          </a:p>
          <a:p>
            <a:r>
              <a:rPr lang="ru-RU" altLang="ru-RU" sz="1400">
                <a:latin typeface="Times New Roman" panose="02020603050405020304" pitchFamily="18" charset="0"/>
              </a:rPr>
              <a:t>Кононец Николай Вадимович, в 2010 году</a:t>
            </a:r>
          </a:p>
          <a:p>
            <a:r>
              <a:rPr lang="ru-RU" altLang="ru-RU" sz="1400">
                <a:latin typeface="Times New Roman" panose="02020603050405020304" pitchFamily="18" charset="0"/>
              </a:rPr>
              <a:t>Корсаков Владимир Павлович, в 2013 году</a:t>
            </a:r>
          </a:p>
          <a:p>
            <a:r>
              <a:rPr lang="ru-RU" altLang="ru-RU" sz="1400">
                <a:latin typeface="Times New Roman" panose="02020603050405020304" pitchFamily="18" charset="0"/>
              </a:rPr>
              <a:t>Корсакова Елена Владимировна, в 2012 году</a:t>
            </a:r>
          </a:p>
          <a:p>
            <a:endParaRPr lang="ru-RU" altLang="ru-R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ъект 2">
            <a:extLst>
              <a:ext uri="{FF2B5EF4-FFF2-40B4-BE49-F238E27FC236}">
                <a16:creationId xmlns:a16="http://schemas.microsoft.com/office/drawing/2014/main" id="{DBC5C3AB-C838-4ADD-9726-21006220DEC0}"/>
              </a:ext>
            </a:extLst>
          </p:cNvPr>
          <p:cNvSpPr>
            <a:spLocks noGrp="1"/>
          </p:cNvSpPr>
          <p:nvPr>
            <p:ph idx="1"/>
          </p:nvPr>
        </p:nvSpPr>
        <p:spPr>
          <a:xfrm>
            <a:off x="549275" y="466725"/>
            <a:ext cx="5965825" cy="8353425"/>
          </a:xfrm>
        </p:spPr>
        <p:txBody>
          <a:bodyPr/>
          <a:lstStyle/>
          <a:p>
            <a:r>
              <a:rPr lang="ru-RU" altLang="ru-RU" sz="1400">
                <a:latin typeface="Times New Roman" panose="02020603050405020304" pitchFamily="18" charset="0"/>
              </a:rPr>
              <a:t>Красовская Елена Анатольевна, в 2011 году</a:t>
            </a:r>
          </a:p>
          <a:p>
            <a:r>
              <a:rPr lang="ru-RU" altLang="ru-RU" sz="1400">
                <a:latin typeface="Times New Roman" panose="02020603050405020304" pitchFamily="18" charset="0"/>
              </a:rPr>
              <a:t>Лея Сергей Владимирович, в 2011 году</a:t>
            </a:r>
          </a:p>
          <a:p>
            <a:r>
              <a:rPr lang="ru-RU" altLang="ru-RU" sz="1400">
                <a:latin typeface="Times New Roman" panose="02020603050405020304" pitchFamily="18" charset="0"/>
              </a:rPr>
              <a:t>Лобанов Александр Викторович, в 2012 году</a:t>
            </a:r>
          </a:p>
          <a:p>
            <a:r>
              <a:rPr lang="ru-RU" altLang="ru-RU" sz="1400">
                <a:latin typeface="Times New Roman" panose="02020603050405020304" pitchFamily="18" charset="0"/>
              </a:rPr>
              <a:t>Мазурик Игорь Орестович, в 2012 году</a:t>
            </a:r>
          </a:p>
          <a:p>
            <a:r>
              <a:rPr lang="ru-RU" altLang="ru-RU" sz="1400">
                <a:latin typeface="Times New Roman" panose="02020603050405020304" pitchFamily="18" charset="0"/>
              </a:rPr>
              <a:t>Матвеев Андрей Ванифатьевич, в 2011 году</a:t>
            </a:r>
          </a:p>
          <a:p>
            <a:r>
              <a:rPr lang="ru-RU" altLang="ru-RU" sz="1400">
                <a:latin typeface="Times New Roman" panose="02020603050405020304" pitchFamily="18" charset="0"/>
              </a:rPr>
              <a:t>Михайлова Татьяна Владимировна, в 2012 году</a:t>
            </a:r>
          </a:p>
          <a:p>
            <a:r>
              <a:rPr lang="ru-RU" altLang="ru-RU" sz="1400">
                <a:latin typeface="Times New Roman" panose="02020603050405020304" pitchFamily="18" charset="0"/>
              </a:rPr>
              <a:t>Некипелова Лидия Васильевна, в 2010 году</a:t>
            </a:r>
          </a:p>
          <a:p>
            <a:r>
              <a:rPr lang="ru-RU" altLang="ru-RU" sz="1400">
                <a:latin typeface="Times New Roman" panose="02020603050405020304" pitchFamily="18" charset="0"/>
              </a:rPr>
              <a:t>Олексин Александр Александрович, в 2012 году</a:t>
            </a:r>
          </a:p>
          <a:p>
            <a:r>
              <a:rPr lang="ru-RU" altLang="ru-RU" sz="1400">
                <a:latin typeface="Times New Roman" panose="02020603050405020304" pitchFamily="18" charset="0"/>
              </a:rPr>
              <a:t>Перминов Александр Николаевич, в 2013 году</a:t>
            </a:r>
          </a:p>
          <a:p>
            <a:r>
              <a:rPr lang="ru-RU" altLang="ru-RU" sz="1400">
                <a:latin typeface="Times New Roman" panose="02020603050405020304" pitchFamily="18" charset="0"/>
              </a:rPr>
              <a:t>Петренко Сергей Петрович, в 2010 году</a:t>
            </a:r>
          </a:p>
          <a:p>
            <a:r>
              <a:rPr lang="ru-RU" altLang="ru-RU" sz="1400">
                <a:latin typeface="Times New Roman" panose="02020603050405020304" pitchFamily="18" charset="0"/>
              </a:rPr>
              <a:t>Сергеев Сергей Александрович, в 2010 году</a:t>
            </a:r>
          </a:p>
          <a:p>
            <a:r>
              <a:rPr lang="ru-RU" altLang="ru-RU" sz="1400">
                <a:latin typeface="Times New Roman" panose="02020603050405020304" pitchFamily="18" charset="0"/>
              </a:rPr>
              <a:t>Слободчиков Виталий Анатольевич, в 2012 году</a:t>
            </a:r>
          </a:p>
          <a:p>
            <a:r>
              <a:rPr lang="ru-RU" altLang="ru-RU" sz="1400">
                <a:latin typeface="Times New Roman" panose="02020603050405020304" pitchFamily="18" charset="0"/>
              </a:rPr>
              <a:t>Сомов Павел Викторович, в 2010 году</a:t>
            </a:r>
          </a:p>
          <a:p>
            <a:r>
              <a:rPr lang="ru-RU" altLang="ru-RU" sz="1400">
                <a:latin typeface="Times New Roman" panose="02020603050405020304" pitchFamily="18" charset="0"/>
              </a:rPr>
              <a:t>Стасенко Валерий Петрович, в 2014 году</a:t>
            </a:r>
          </a:p>
          <a:p>
            <a:r>
              <a:rPr lang="ru-RU" altLang="ru-RU" sz="1400">
                <a:latin typeface="Times New Roman" panose="02020603050405020304" pitchFamily="18" charset="0"/>
              </a:rPr>
              <a:t>Стелецкий Александр Юрьевич, в 2012 году</a:t>
            </a:r>
          </a:p>
          <a:p>
            <a:r>
              <a:rPr lang="ru-RU" altLang="ru-RU" sz="1400">
                <a:latin typeface="Times New Roman" panose="02020603050405020304" pitchFamily="18" charset="0"/>
              </a:rPr>
              <a:t>Сухачев Василий Петрович, в 2010 году</a:t>
            </a:r>
          </a:p>
          <a:p>
            <a:r>
              <a:rPr lang="ru-RU" altLang="ru-RU" sz="1400">
                <a:latin typeface="Times New Roman" panose="02020603050405020304" pitchFamily="18" charset="0"/>
              </a:rPr>
              <a:t>Телеш Надежда Юрьевна, в 2012 году</a:t>
            </a:r>
          </a:p>
          <a:p>
            <a:r>
              <a:rPr lang="ru-RU" altLang="ru-RU" sz="1400">
                <a:latin typeface="Times New Roman" panose="02020603050405020304" pitchFamily="18" charset="0"/>
              </a:rPr>
              <a:t>Тимофеев Игорь Ильдирякович, в 2014 году</a:t>
            </a:r>
          </a:p>
          <a:p>
            <a:r>
              <a:rPr lang="ru-RU" altLang="ru-RU" sz="1400">
                <a:latin typeface="Times New Roman" panose="02020603050405020304" pitchFamily="18" charset="0"/>
              </a:rPr>
              <a:t>Третьякова Наталья Александровна, в 2010 году</a:t>
            </a:r>
          </a:p>
          <a:p>
            <a:r>
              <a:rPr lang="ru-RU" altLang="ru-RU" sz="1400">
                <a:latin typeface="Times New Roman" panose="02020603050405020304" pitchFamily="18" charset="0"/>
              </a:rPr>
              <a:t>Умрилов Сергей Васильевич, в 2013 году</a:t>
            </a:r>
          </a:p>
          <a:p>
            <a:r>
              <a:rPr lang="ru-RU" altLang="ru-RU" sz="1400">
                <a:latin typeface="Times New Roman" panose="02020603050405020304" pitchFamily="18" charset="0"/>
              </a:rPr>
              <a:t>Харалгин Андрей Николаевич, в 2011 году</a:t>
            </a:r>
          </a:p>
          <a:p>
            <a:r>
              <a:rPr lang="ru-RU" altLang="ru-RU" sz="1400">
                <a:latin typeface="Times New Roman" panose="02020603050405020304" pitchFamily="18" charset="0"/>
              </a:rPr>
              <a:t>Чернов Алексей Вениаминович, в 2010 году</a:t>
            </a:r>
          </a:p>
          <a:p>
            <a:endParaRPr lang="ru-RU" altLang="ru-RU" sz="1200">
              <a:latin typeface="Times New Roman" panose="02020603050405020304" pitchFamily="18" charset="0"/>
            </a:endParaRPr>
          </a:p>
          <a:p>
            <a:endParaRPr lang="ru-RU" altLang="ru-RU"/>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F7137D6-16F4-427B-BD9B-B4DC2E130B86}"/>
              </a:ext>
            </a:extLst>
          </p:cNvPr>
          <p:cNvSpPr>
            <a:spLocks noGrp="1" noChangeArrowheads="1"/>
          </p:cNvSpPr>
          <p:nvPr>
            <p:ph type="title"/>
          </p:nvPr>
        </p:nvSpPr>
        <p:spPr>
          <a:xfrm>
            <a:off x="342900" y="539750"/>
            <a:ext cx="6172200" cy="1008063"/>
          </a:xfrm>
        </p:spPr>
        <p:txBody>
          <a:bodyPr/>
          <a:lstStyle/>
          <a:p>
            <a:pPr eaLnBrk="1" hangingPunct="1"/>
            <a:r>
              <a:rPr lang="ru-RU" altLang="ru-RU" sz="2000" b="1">
                <a:latin typeface="Times New Roman" panose="02020603050405020304" pitchFamily="18" charset="0"/>
              </a:rPr>
              <a:t>Фотопортреты занесены на Доску почета </a:t>
            </a:r>
            <a:br>
              <a:rPr lang="ru-RU" altLang="ru-RU" sz="2000" b="1">
                <a:latin typeface="Times New Roman" panose="02020603050405020304" pitchFamily="18" charset="0"/>
              </a:rPr>
            </a:br>
            <a:r>
              <a:rPr lang="ru-RU" altLang="ru-RU" sz="2000" b="1">
                <a:latin typeface="Times New Roman" panose="02020603050405020304" pitchFamily="18" charset="0"/>
              </a:rPr>
              <a:t>Главного управления МЧС России по Ямало-Ненецкому автономному округу</a:t>
            </a:r>
          </a:p>
        </p:txBody>
      </p:sp>
      <p:sp>
        <p:nvSpPr>
          <p:cNvPr id="83971" name="Rectangle 3">
            <a:extLst>
              <a:ext uri="{FF2B5EF4-FFF2-40B4-BE49-F238E27FC236}">
                <a16:creationId xmlns:a16="http://schemas.microsoft.com/office/drawing/2014/main" id="{3C9945D5-0927-4F48-A558-8806DE308F1D}"/>
              </a:ext>
            </a:extLst>
          </p:cNvPr>
          <p:cNvSpPr>
            <a:spLocks noGrp="1" noChangeArrowheads="1"/>
          </p:cNvSpPr>
          <p:nvPr>
            <p:ph type="body" idx="1"/>
          </p:nvPr>
        </p:nvSpPr>
        <p:spPr>
          <a:xfrm>
            <a:off x="549275" y="1692275"/>
            <a:ext cx="5965825" cy="6985000"/>
          </a:xfrm>
        </p:spPr>
        <p:txBody>
          <a:bodyPr/>
          <a:lstStyle/>
          <a:p>
            <a:pPr algn="just" eaLnBrk="1" hangingPunct="1"/>
            <a:r>
              <a:rPr lang="ru-RU" altLang="ru-RU" sz="1400">
                <a:latin typeface="Times New Roman" panose="02020603050405020304" pitchFamily="18" charset="0"/>
              </a:rPr>
              <a:t>Акбаев Валерий Амербиевич, в 2017 году</a:t>
            </a:r>
          </a:p>
          <a:p>
            <a:pPr algn="just" eaLnBrk="1" hangingPunct="1"/>
            <a:r>
              <a:rPr lang="ru-RU" altLang="ru-RU" sz="1400">
                <a:latin typeface="Times New Roman" panose="02020603050405020304" pitchFamily="18" charset="0"/>
              </a:rPr>
              <a:t>Алейников Владимир Захарьевич, в 2011 году</a:t>
            </a:r>
          </a:p>
          <a:p>
            <a:pPr algn="just" eaLnBrk="1" hangingPunct="1"/>
            <a:r>
              <a:rPr lang="ru-RU" altLang="ru-RU" sz="1400">
                <a:latin typeface="Times New Roman" panose="02020603050405020304" pitchFamily="18" charset="0"/>
              </a:rPr>
              <a:t>Беспалько Борис Федорович, в 2018 году</a:t>
            </a:r>
          </a:p>
          <a:p>
            <a:pPr algn="just" eaLnBrk="1" hangingPunct="1"/>
            <a:r>
              <a:rPr lang="ru-RU" altLang="ru-RU" sz="1400">
                <a:latin typeface="Times New Roman" panose="02020603050405020304" pitchFamily="18" charset="0"/>
              </a:rPr>
              <a:t>Забавников Михаил Николаевич, в 2019 году</a:t>
            </a:r>
          </a:p>
          <a:p>
            <a:pPr algn="just" eaLnBrk="1" hangingPunct="1"/>
            <a:r>
              <a:rPr lang="ru-RU" altLang="ru-RU" sz="1400">
                <a:latin typeface="Times New Roman" panose="02020603050405020304" pitchFamily="18" charset="0"/>
              </a:rPr>
              <a:t>Ибагишев Анатолий Данилович, в 2019 году</a:t>
            </a:r>
          </a:p>
          <a:p>
            <a:pPr algn="just" eaLnBrk="1" hangingPunct="1"/>
            <a:r>
              <a:rPr lang="ru-RU" altLang="ru-RU" sz="1400">
                <a:latin typeface="Times New Roman" panose="02020603050405020304" pitchFamily="18" charset="0"/>
              </a:rPr>
              <a:t>Канглиева Сабина Адлеровна, в 2017 году</a:t>
            </a:r>
          </a:p>
          <a:p>
            <a:pPr algn="just" eaLnBrk="1" hangingPunct="1"/>
            <a:r>
              <a:rPr lang="ru-RU" altLang="ru-RU" sz="1400">
                <a:latin typeface="Times New Roman" panose="02020603050405020304" pitchFamily="18" charset="0"/>
              </a:rPr>
              <a:t>Каркин Дмитрий Николаевич, в 2013 году</a:t>
            </a:r>
          </a:p>
          <a:p>
            <a:pPr algn="just" eaLnBrk="1" hangingPunct="1"/>
            <a:r>
              <a:rPr lang="ru-RU" altLang="ru-RU" sz="1400">
                <a:latin typeface="Times New Roman" panose="02020603050405020304" pitchFamily="18" charset="0"/>
              </a:rPr>
              <a:t>Корсаков Владимир Павлович, в 2008 году</a:t>
            </a:r>
          </a:p>
          <a:p>
            <a:pPr algn="just" eaLnBrk="1" hangingPunct="1"/>
            <a:r>
              <a:rPr lang="ru-RU" altLang="ru-RU" sz="1400">
                <a:latin typeface="Times New Roman" panose="02020603050405020304" pitchFamily="18" charset="0"/>
              </a:rPr>
              <a:t>Кудрявцев Михаил Петрович, в 2018 году</a:t>
            </a:r>
          </a:p>
          <a:p>
            <a:pPr algn="just" eaLnBrk="1" hangingPunct="1"/>
            <a:r>
              <a:rPr lang="ru-RU" altLang="ru-RU" sz="1400">
                <a:latin typeface="Times New Roman" panose="02020603050405020304" pitchFamily="18" charset="0"/>
              </a:rPr>
              <a:t>Курбатов Дмитрий Витальевич, в 2017 году</a:t>
            </a:r>
          </a:p>
          <a:p>
            <a:pPr algn="just" eaLnBrk="1" hangingPunct="1"/>
            <a:r>
              <a:rPr lang="ru-RU" altLang="ru-RU" sz="1400">
                <a:latin typeface="Times New Roman" panose="02020603050405020304" pitchFamily="18" charset="0"/>
              </a:rPr>
              <a:t>Лихолат Александр Михайлович, в 2014 году</a:t>
            </a:r>
          </a:p>
          <a:p>
            <a:pPr algn="just" eaLnBrk="1" hangingPunct="1"/>
            <a:r>
              <a:rPr lang="ru-RU" altLang="ru-RU" sz="1400">
                <a:latin typeface="Times New Roman" panose="02020603050405020304" pitchFamily="18" charset="0"/>
              </a:rPr>
              <a:t>Лобанов Александр Викторович, в 2019 году</a:t>
            </a:r>
          </a:p>
          <a:p>
            <a:pPr algn="just" eaLnBrk="1" hangingPunct="1"/>
            <a:r>
              <a:rPr lang="ru-RU" altLang="ru-RU" sz="1400">
                <a:latin typeface="Times New Roman" panose="02020603050405020304" pitchFamily="18" charset="0"/>
              </a:rPr>
              <a:t>Лобынцев Сергей Николаевич, в 2016 году</a:t>
            </a:r>
          </a:p>
          <a:p>
            <a:pPr algn="just" eaLnBrk="1" hangingPunct="1"/>
            <a:r>
              <a:rPr lang="ru-RU" altLang="ru-RU" sz="1400">
                <a:latin typeface="Times New Roman" panose="02020603050405020304" pitchFamily="18" charset="0"/>
              </a:rPr>
              <a:t>Маматюков Александр Михайлович, в 2016 году</a:t>
            </a:r>
          </a:p>
          <a:p>
            <a:pPr algn="just" eaLnBrk="1" hangingPunct="1"/>
            <a:r>
              <a:rPr lang="ru-RU" altLang="ru-RU" sz="1400">
                <a:latin typeface="Times New Roman" panose="02020603050405020304" pitchFamily="18" charset="0"/>
              </a:rPr>
              <a:t>Матвеев Валерий Владимирович, в 2016 году</a:t>
            </a:r>
          </a:p>
          <a:p>
            <a:pPr algn="just" eaLnBrk="1" hangingPunct="1"/>
            <a:r>
              <a:rPr lang="ru-RU" altLang="ru-RU" sz="1400">
                <a:latin typeface="Times New Roman" panose="02020603050405020304" pitchFamily="18" charset="0"/>
              </a:rPr>
              <a:t>Мелихов Евгений Михайлович, в 2016 году</a:t>
            </a:r>
          </a:p>
          <a:p>
            <a:pPr algn="just" eaLnBrk="1" hangingPunct="1"/>
            <a:r>
              <a:rPr lang="ru-RU" altLang="ru-RU" sz="1400">
                <a:latin typeface="Times New Roman" panose="02020603050405020304" pitchFamily="18" charset="0"/>
              </a:rPr>
              <a:t>Новиков Борис Юрьевич, в 2019 году</a:t>
            </a:r>
          </a:p>
          <a:p>
            <a:pPr algn="just" eaLnBrk="1" hangingPunct="1"/>
            <a:r>
              <a:rPr lang="ru-RU" altLang="ru-RU" sz="1400">
                <a:latin typeface="Times New Roman" panose="02020603050405020304" pitchFamily="18" charset="0"/>
              </a:rPr>
              <a:t>Носов Сергей Алексеевич, в 2019 году</a:t>
            </a:r>
          </a:p>
          <a:p>
            <a:pPr algn="just" eaLnBrk="1" hangingPunct="1"/>
            <a:r>
              <a:rPr lang="ru-RU" altLang="ru-RU" sz="1400">
                <a:latin typeface="Times New Roman" panose="02020603050405020304" pitchFamily="18" charset="0"/>
              </a:rPr>
              <a:t>Оноприенко Владимир Александрович, в 2018 году</a:t>
            </a:r>
          </a:p>
          <a:p>
            <a:pPr algn="just" eaLnBrk="1" hangingPunct="1"/>
            <a:r>
              <a:rPr lang="ru-RU" altLang="ru-RU" sz="1400">
                <a:latin typeface="Times New Roman" panose="02020603050405020304" pitchFamily="18" charset="0"/>
              </a:rPr>
              <a:t>Осипенко Александр Валерьевич, в 2015 году</a:t>
            </a:r>
          </a:p>
          <a:p>
            <a:pPr algn="just" eaLnBrk="1" hangingPunct="1"/>
            <a:r>
              <a:rPr lang="ru-RU" altLang="ru-RU" sz="1400">
                <a:latin typeface="Times New Roman" panose="02020603050405020304" pitchFamily="18" charset="0"/>
              </a:rPr>
              <a:t>Пинаев Виталий Ревокатович, в 2015 году</a:t>
            </a:r>
          </a:p>
          <a:p>
            <a:pPr algn="just" eaLnBrk="1" hangingPunct="1"/>
            <a:r>
              <a:rPr lang="ru-RU" altLang="ru-RU" sz="1400">
                <a:latin typeface="Times New Roman" panose="02020603050405020304" pitchFamily="18" charset="0"/>
              </a:rPr>
              <a:t>Расчектаев Сергей Валерьевич, в 2017 году</a:t>
            </a:r>
          </a:p>
          <a:p>
            <a:pPr algn="just" eaLnBrk="1" hangingPunct="1"/>
            <a:r>
              <a:rPr lang="ru-RU" altLang="ru-RU" sz="1400">
                <a:latin typeface="Times New Roman" panose="02020603050405020304" pitchFamily="18" charset="0"/>
              </a:rPr>
              <a:t>Резинкин Дмитрий Анатольевич, в 2014 году</a:t>
            </a:r>
          </a:p>
          <a:p>
            <a:pPr algn="just" eaLnBrk="1" hangingPunct="1"/>
            <a:r>
              <a:rPr lang="ru-RU" altLang="ru-RU" sz="1400">
                <a:latin typeface="Times New Roman" panose="02020603050405020304" pitchFamily="18" charset="0"/>
              </a:rPr>
              <a:t>Садрисламов Фирдавис Рауфович, в 2017 году</a:t>
            </a:r>
          </a:p>
          <a:p>
            <a:pPr algn="just" eaLnBrk="1" hangingPunct="1"/>
            <a:r>
              <a:rPr lang="ru-RU" altLang="ru-RU" sz="1400">
                <a:latin typeface="Times New Roman" panose="02020603050405020304" pitchFamily="18" charset="0"/>
              </a:rPr>
              <a:t>Селедцов Анатолий Владимирович, в 2016 году</a:t>
            </a:r>
          </a:p>
          <a:p>
            <a:pPr algn="just" eaLnBrk="1" hangingPunct="1"/>
            <a:r>
              <a:rPr lang="ru-RU" altLang="ru-RU" sz="1400">
                <a:latin typeface="Times New Roman" panose="02020603050405020304" pitchFamily="18" charset="0"/>
              </a:rPr>
              <a:t>Селиванов Олег Юрьевич, в 2015 году</a:t>
            </a:r>
          </a:p>
          <a:p>
            <a:pPr algn="just" eaLnBrk="1" hangingPunct="1"/>
            <a:r>
              <a:rPr lang="ru-RU" altLang="ru-RU" sz="1400">
                <a:latin typeface="Times New Roman" panose="02020603050405020304" pitchFamily="18" charset="0"/>
              </a:rPr>
              <a:t>Соколов Дмитрий Александрович, в 2018 году</a:t>
            </a:r>
          </a:p>
          <a:p>
            <a:pPr eaLnBrk="1" hangingPunct="1"/>
            <a:endParaRPr lang="ru-RU" altLang="ru-RU" sz="1800">
              <a:latin typeface="Times New Roman" panose="02020603050405020304" pitchFamily="18" charset="0"/>
            </a:endParaRPr>
          </a:p>
          <a:p>
            <a:pPr eaLnBrk="1" hangingPunct="1"/>
            <a:endParaRPr lang="ru-RU" altLang="ru-RU" sz="180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a:extLst>
              <a:ext uri="{FF2B5EF4-FFF2-40B4-BE49-F238E27FC236}">
                <a16:creationId xmlns:a16="http://schemas.microsoft.com/office/drawing/2014/main" id="{7F9F0348-A045-42EF-B14F-2CFDDE066B4A}"/>
              </a:ext>
            </a:extLst>
          </p:cNvPr>
          <p:cNvSpPr>
            <a:spLocks noGrp="1"/>
          </p:cNvSpPr>
          <p:nvPr>
            <p:ph idx="1"/>
          </p:nvPr>
        </p:nvSpPr>
        <p:spPr>
          <a:xfrm>
            <a:off x="620713" y="395288"/>
            <a:ext cx="5894387" cy="8353425"/>
          </a:xfrm>
        </p:spPr>
        <p:txBody>
          <a:bodyPr/>
          <a:lstStyle/>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июля 1997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133</a:t>
            </a:r>
            <a:r>
              <a:rPr lang="ru-RU" altLang="ru-RU" sz="1400">
                <a:latin typeface="Times New Roman" panose="02020603050405020304" pitchFamily="18" charset="0"/>
                <a:cs typeface="Times New Roman" panose="02020603050405020304" pitchFamily="18" charset="0"/>
              </a:rPr>
              <a:t> по охране западной промзоны города Новый Уренгой.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2009 года ПЧ № 133 передана в подчинение вновь образованного  ФГКУ «3 ОФПС по ЯНАО».</a:t>
            </a:r>
            <a:r>
              <a:rPr lang="ru-RU" altLang="ru-RU" sz="1400" b="1">
                <a:latin typeface="Times New Roman" panose="02020603050405020304" pitchFamily="18" charset="0"/>
                <a:cs typeface="Times New Roman" panose="02020603050405020304" pitchFamily="18" charset="0"/>
              </a:rPr>
              <a:t>  </a:t>
            </a:r>
            <a:endParaRPr lang="ru-RU" altLang="ru-RU" sz="1400">
              <a:latin typeface="Times New Roman" panose="02020603050405020304" pitchFamily="18" charset="0"/>
              <a:cs typeface="Times New Roman" panose="02020603050405020304" pitchFamily="18" charset="0"/>
            </a:endParaRP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июля 1997 года</a:t>
            </a:r>
            <a:r>
              <a:rPr lang="ru-RU" altLang="ru-RU" sz="1400">
                <a:latin typeface="Times New Roman" panose="02020603050405020304" pitchFamily="18" charset="0"/>
                <a:cs typeface="Times New Roman" panose="02020603050405020304" pitchFamily="18" charset="0"/>
              </a:rPr>
              <a:t> в состав 3 отряда ГПС вошла Муниципальная пожарная часть по охране поселка Коротчаево (дата создания – 15 февраля 1993 года) и переименована в </a:t>
            </a:r>
            <a:r>
              <a:rPr lang="ru-RU" altLang="ru-RU" sz="1400" b="1">
                <a:latin typeface="Times New Roman" panose="02020603050405020304" pitchFamily="18" charset="0"/>
                <a:cs typeface="Times New Roman" panose="02020603050405020304" pitchFamily="18" charset="0"/>
              </a:rPr>
              <a:t>ПЧ-2</a:t>
            </a:r>
            <a:r>
              <a:rPr lang="ru-RU" altLang="ru-RU" sz="1400">
                <a:latin typeface="Times New Roman" panose="02020603050405020304" pitchFamily="18" charset="0"/>
                <a:cs typeface="Times New Roman" panose="02020603050405020304" pitchFamily="18" charset="0"/>
              </a:rPr>
              <a:t>, в декабре 1997 года пожарная часть была реорганизована в отдельный пост ПЧ № 34. В дальнейшем отдельный пост преобразован в пожарную часть </a:t>
            </a:r>
            <a:r>
              <a:rPr lang="ru-RU" altLang="ru-RU" sz="1400" b="1">
                <a:latin typeface="Times New Roman" panose="02020603050405020304" pitchFamily="18" charset="0"/>
                <a:cs typeface="Times New Roman" panose="02020603050405020304" pitchFamily="18" charset="0"/>
              </a:rPr>
              <a:t>№ 134</a:t>
            </a:r>
            <a:r>
              <a:rPr lang="ru-RU" altLang="ru-RU" sz="1400">
                <a:latin typeface="Times New Roman" panose="02020603050405020304" pitchFamily="18" charset="0"/>
                <a:cs typeface="Times New Roman" panose="02020603050405020304" pitchFamily="18" charset="0"/>
              </a:rPr>
              <a:t>.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2009 года ПЧ № 134 передана в подчинение вновь образованного  ФГКУ «3 ОФПС по ЯНАО».</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5 июля 2001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122</a:t>
            </a:r>
            <a:r>
              <a:rPr lang="ru-RU" altLang="ru-RU" sz="1400">
                <a:latin typeface="Times New Roman" panose="02020603050405020304" pitchFamily="18" charset="0"/>
                <a:cs typeface="Times New Roman" panose="02020603050405020304" pitchFamily="18" charset="0"/>
              </a:rPr>
              <a:t> (150 км от города Новый Уренгой, севернее северного Полярного круга) по охране промзоны Заполярного газоконденсатного месторождения ООО «Газпром добыча Ямбург» ПАО «Газпром». Место дислокации – поселок Новозаполярный.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122 переименована в ПЧ № 27.</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2021 года штат пожарной части № 27 сокращен (подразделение расформировано).</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января 2002 года </a:t>
            </a:r>
            <a:r>
              <a:rPr lang="ru-RU" altLang="ru-RU" sz="1400">
                <a:latin typeface="Times New Roman" panose="02020603050405020304" pitchFamily="18" charset="0"/>
                <a:cs typeface="Times New Roman" panose="02020603050405020304" pitchFamily="18" charset="0"/>
              </a:rPr>
              <a:t>– день основания пожарной части </a:t>
            </a:r>
            <a:r>
              <a:rPr lang="ru-RU" altLang="ru-RU" sz="1400" b="1">
                <a:latin typeface="Times New Roman" panose="02020603050405020304" pitchFamily="18" charset="0"/>
                <a:cs typeface="Times New Roman" panose="02020603050405020304" pitchFamily="18" charset="0"/>
              </a:rPr>
              <a:t>№ 123</a:t>
            </a:r>
            <a:r>
              <a:rPr lang="ru-RU" altLang="ru-RU" sz="1400">
                <a:latin typeface="Times New Roman" panose="02020603050405020304" pitchFamily="18" charset="0"/>
                <a:cs typeface="Times New Roman" panose="02020603050405020304" pitchFamily="18" charset="0"/>
              </a:rPr>
              <a:t> (160 км от города Новый Уренгой, севернее северного Полярного круга) по охране объектов ООО «Газпром добыча Ямбург» ПАО «Газпром».</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г. № 110 ПЧ № 123 переименована в ПЧ № 28.</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2021 года штат пожарной части № 28 сокращен (подразделение расформировано).</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июня 2004 года</a:t>
            </a:r>
            <a:r>
              <a:rPr lang="ru-RU" altLang="ru-RU" sz="1400">
                <a:latin typeface="Times New Roman" panose="02020603050405020304" pitchFamily="18" charset="0"/>
                <a:cs typeface="Times New Roman" panose="02020603050405020304" pitchFamily="18" charset="0"/>
              </a:rPr>
              <a:t> создан </a:t>
            </a:r>
            <a:r>
              <a:rPr lang="ru-RU" altLang="ru-RU" sz="1400" b="1">
                <a:latin typeface="Times New Roman" panose="02020603050405020304" pitchFamily="18" charset="0"/>
                <a:cs typeface="Times New Roman" panose="02020603050405020304" pitchFamily="18" charset="0"/>
              </a:rPr>
              <a:t>отдельный пост № 1</a:t>
            </a:r>
            <a:r>
              <a:rPr lang="ru-RU" altLang="ru-RU" sz="1400">
                <a:latin typeface="Times New Roman" panose="02020603050405020304" pitchFamily="18" charset="0"/>
                <a:cs typeface="Times New Roman" panose="02020603050405020304" pitchFamily="18" charset="0"/>
              </a:rPr>
              <a:t> по охране УКПГ № 2 «С» пожарной части № 123 (передислоцирован в 2005 году на территорию Ямбургского газоконденсатного месторождения в составе ПЧ № 129).</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октября 2005 года </a:t>
            </a:r>
            <a:r>
              <a:rPr lang="ru-RU" altLang="ru-RU" sz="1400">
                <a:latin typeface="Times New Roman" panose="02020603050405020304" pitchFamily="18" charset="0"/>
                <a:cs typeface="Times New Roman" panose="02020603050405020304" pitchFamily="18" charset="0"/>
              </a:rPr>
              <a:t>создан </a:t>
            </a:r>
            <a:r>
              <a:rPr lang="ru-RU" altLang="ru-RU" sz="1400" b="1">
                <a:latin typeface="Times New Roman" panose="02020603050405020304" pitchFamily="18" charset="0"/>
                <a:cs typeface="Times New Roman" panose="02020603050405020304" pitchFamily="18" charset="0"/>
              </a:rPr>
              <a:t>отдельный пост № 2</a:t>
            </a:r>
            <a:r>
              <a:rPr lang="ru-RU" altLang="ru-RU" sz="1400">
                <a:latin typeface="Times New Roman" panose="02020603050405020304" pitchFamily="18" charset="0"/>
                <a:cs typeface="Times New Roman" panose="02020603050405020304" pitchFamily="18" charset="0"/>
              </a:rPr>
              <a:t> по охране УКПГ 3«С» пожарной части № 123 по охране объектов ООО «Газпром добыча Ямбург» ПАО «Газпром».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1 января 2021 года штат отдельного поста по охране УКПГ-2С пожарной части № 28 сокращен (подразделение расформировано).</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ъект 2">
            <a:extLst>
              <a:ext uri="{FF2B5EF4-FFF2-40B4-BE49-F238E27FC236}">
                <a16:creationId xmlns:a16="http://schemas.microsoft.com/office/drawing/2014/main" id="{50309E2E-FD41-461A-89AF-6951F74B759C}"/>
              </a:ext>
            </a:extLst>
          </p:cNvPr>
          <p:cNvSpPr>
            <a:spLocks noGrp="1"/>
          </p:cNvSpPr>
          <p:nvPr>
            <p:ph idx="1"/>
          </p:nvPr>
        </p:nvSpPr>
        <p:spPr>
          <a:xfrm>
            <a:off x="549275" y="539750"/>
            <a:ext cx="5965825" cy="8208963"/>
          </a:xfrm>
        </p:spPr>
        <p:txBody>
          <a:bodyPr/>
          <a:lstStyle/>
          <a:p>
            <a:pPr algn="just" eaLnBrk="1" hangingPunct="1"/>
            <a:r>
              <a:rPr lang="ru-RU" altLang="ru-RU" sz="1400">
                <a:latin typeface="Times New Roman" panose="02020603050405020304" pitchFamily="18" charset="0"/>
              </a:rPr>
              <a:t>Сомов Павел Викторович, в 2015 году</a:t>
            </a:r>
          </a:p>
          <a:p>
            <a:pPr algn="just" eaLnBrk="1" hangingPunct="1"/>
            <a:r>
              <a:rPr lang="ru-RU" altLang="ru-RU" sz="1400">
                <a:latin typeface="Times New Roman" panose="02020603050405020304" pitchFamily="18" charset="0"/>
              </a:rPr>
              <a:t>Трегубов Игорь Васильевич, в 2017 году</a:t>
            </a:r>
          </a:p>
          <a:p>
            <a:r>
              <a:rPr lang="ru-RU" altLang="ru-RU" sz="1400">
                <a:latin typeface="Times New Roman" panose="02020603050405020304" pitchFamily="18" charset="0"/>
              </a:rPr>
              <a:t>Умрилов Сергей Васильевич, в 2013 году</a:t>
            </a:r>
          </a:p>
          <a:p>
            <a:r>
              <a:rPr lang="ru-RU" altLang="ru-RU" sz="1400">
                <a:latin typeface="Times New Roman" panose="02020603050405020304" pitchFamily="18" charset="0"/>
              </a:rPr>
              <a:t>Харалгин Андрей Николаевич, в 2011 году</a:t>
            </a:r>
          </a:p>
          <a:p>
            <a:r>
              <a:rPr lang="ru-RU" altLang="ru-RU" sz="1400">
                <a:latin typeface="Times New Roman" panose="02020603050405020304" pitchFamily="18" charset="0"/>
              </a:rPr>
              <a:t>Чернов Алексей Вениаминович, в 2010 году</a:t>
            </a:r>
          </a:p>
          <a:p>
            <a:r>
              <a:rPr lang="ru-RU" altLang="ru-RU" sz="1400">
                <a:latin typeface="Times New Roman" panose="02020603050405020304" pitchFamily="18" charset="0"/>
                <a:cs typeface="Times New Roman" panose="02020603050405020304" pitchFamily="18" charset="0"/>
              </a:rPr>
              <a:t>Федоров Александр Михайлович, в 2019 году</a:t>
            </a:r>
          </a:p>
          <a:p>
            <a:r>
              <a:rPr lang="ru-RU" altLang="ru-RU" sz="1400">
                <a:latin typeface="Times New Roman" panose="02020603050405020304" pitchFamily="18" charset="0"/>
                <a:cs typeface="Times New Roman" panose="02020603050405020304" pitchFamily="18" charset="0"/>
              </a:rPr>
              <a:t>Черепанов Юрий Алексеевич, в 2018 году</a:t>
            </a:r>
          </a:p>
          <a:p>
            <a:r>
              <a:rPr lang="ru-RU" altLang="ru-RU" sz="1400">
                <a:latin typeface="Times New Roman" panose="02020603050405020304" pitchFamily="18" charset="0"/>
                <a:cs typeface="Times New Roman" panose="02020603050405020304" pitchFamily="18" charset="0"/>
              </a:rPr>
              <a:t>Яковлев Андрей Николаевич, в 2018 году</a:t>
            </a:r>
          </a:p>
          <a:p>
            <a:r>
              <a:rPr lang="ru-RU" altLang="ru-RU" sz="1400">
                <a:latin typeface="Times New Roman" panose="02020603050405020304" pitchFamily="18" charset="0"/>
                <a:cs typeface="Times New Roman" panose="02020603050405020304" pitchFamily="18" charset="0"/>
              </a:rPr>
              <a:t>Якубчик Юрий Николаевич, в 2016 году</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EBA6CFC-0D46-404A-B517-6CD7658A220D}"/>
              </a:ext>
            </a:extLst>
          </p:cNvPr>
          <p:cNvSpPr>
            <a:spLocks noGrp="1" noChangeArrowheads="1"/>
          </p:cNvSpPr>
          <p:nvPr>
            <p:ph type="title"/>
          </p:nvPr>
        </p:nvSpPr>
        <p:spPr>
          <a:xfrm>
            <a:off x="342900" y="539750"/>
            <a:ext cx="6172200" cy="1008063"/>
          </a:xfrm>
        </p:spPr>
        <p:txBody>
          <a:bodyPr/>
          <a:lstStyle/>
          <a:p>
            <a:pPr eaLnBrk="1" hangingPunct="1"/>
            <a:r>
              <a:rPr lang="ru-RU" altLang="ru-RU" sz="2000" b="1">
                <a:latin typeface="Times New Roman" panose="02020603050405020304" pitchFamily="18" charset="0"/>
              </a:rPr>
              <a:t>Фотопортреты занесены на Доску почета </a:t>
            </a:r>
            <a:br>
              <a:rPr lang="ru-RU" altLang="ru-RU" sz="2000" b="1">
                <a:latin typeface="Times New Roman" panose="02020603050405020304" pitchFamily="18" charset="0"/>
              </a:rPr>
            </a:br>
            <a:r>
              <a:rPr lang="ru-RU" altLang="ru-RU" sz="2000" b="1">
                <a:latin typeface="Times New Roman" panose="02020603050405020304" pitchFamily="18" charset="0"/>
              </a:rPr>
              <a:t>ФГБУ «4 отряд ФПС ГПС по Ямало-Ненецкому автономному округу (договорной)»</a:t>
            </a:r>
          </a:p>
        </p:txBody>
      </p:sp>
      <p:sp>
        <p:nvSpPr>
          <p:cNvPr id="86019" name="Rectangle 3">
            <a:extLst>
              <a:ext uri="{FF2B5EF4-FFF2-40B4-BE49-F238E27FC236}">
                <a16:creationId xmlns:a16="http://schemas.microsoft.com/office/drawing/2014/main" id="{47C0D163-98BE-4FEC-B229-44785E487107}"/>
              </a:ext>
            </a:extLst>
          </p:cNvPr>
          <p:cNvSpPr>
            <a:spLocks noGrp="1" noChangeArrowheads="1"/>
          </p:cNvSpPr>
          <p:nvPr>
            <p:ph type="body" idx="1"/>
          </p:nvPr>
        </p:nvSpPr>
        <p:spPr>
          <a:xfrm>
            <a:off x="549275" y="1692275"/>
            <a:ext cx="5965825" cy="6985000"/>
          </a:xfrm>
        </p:spPr>
        <p:txBody>
          <a:bodyPr/>
          <a:lstStyle/>
          <a:p>
            <a:pPr eaLnBrk="1" hangingPunct="1"/>
            <a:r>
              <a:rPr lang="ru-RU" altLang="ru-RU" sz="1400">
                <a:latin typeface="Times New Roman" panose="02020603050405020304" pitchFamily="18" charset="0"/>
              </a:rPr>
              <a:t>Бакулин Алексей Николаевич, в 2022 году</a:t>
            </a:r>
          </a:p>
          <a:p>
            <a:pPr eaLnBrk="1" hangingPunct="1"/>
            <a:r>
              <a:rPr lang="ru-RU" altLang="ru-RU" sz="1400">
                <a:latin typeface="Times New Roman" panose="02020603050405020304" pitchFamily="18" charset="0"/>
              </a:rPr>
              <a:t>Балтаев Ильгиз Камильевич, в 2022 году</a:t>
            </a:r>
          </a:p>
          <a:p>
            <a:pPr eaLnBrk="1" hangingPunct="1"/>
            <a:r>
              <a:rPr lang="ru-RU" altLang="ru-RU" sz="1400">
                <a:latin typeface="Times New Roman" panose="02020603050405020304" pitchFamily="18" charset="0"/>
              </a:rPr>
              <a:t>Егоров Сергей Евгеньевич, в 2022 году</a:t>
            </a:r>
          </a:p>
          <a:p>
            <a:pPr eaLnBrk="1" hangingPunct="1"/>
            <a:r>
              <a:rPr lang="ru-RU" altLang="ru-RU" sz="1400">
                <a:latin typeface="Times New Roman" panose="02020603050405020304" pitchFamily="18" charset="0"/>
              </a:rPr>
              <a:t>Якунина Елена Михайловна, в 2022 году</a:t>
            </a:r>
          </a:p>
          <a:p>
            <a:pPr eaLnBrk="1" hangingPunct="1"/>
            <a:endParaRPr lang="ru-RU" altLang="ru-RU" sz="1800">
              <a:latin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Заголовок 1">
            <a:extLst>
              <a:ext uri="{FF2B5EF4-FFF2-40B4-BE49-F238E27FC236}">
                <a16:creationId xmlns:a16="http://schemas.microsoft.com/office/drawing/2014/main" id="{F4B32472-9F6E-49EB-8F62-5A8AF85F9B35}"/>
              </a:ext>
            </a:extLst>
          </p:cNvPr>
          <p:cNvSpPr>
            <a:spLocks noGrp="1"/>
          </p:cNvSpPr>
          <p:nvPr>
            <p:ph type="title"/>
          </p:nvPr>
        </p:nvSpPr>
        <p:spPr>
          <a:xfrm>
            <a:off x="342900" y="366713"/>
            <a:ext cx="6172200" cy="1397000"/>
          </a:xfrm>
        </p:spPr>
        <p:txBody>
          <a:bodyPr/>
          <a:lstStyle/>
          <a:p>
            <a:r>
              <a:rPr lang="ru-RU" altLang="ru-RU" sz="2000" b="1">
                <a:solidFill>
                  <a:schemeClr val="tx1"/>
                </a:solidFill>
                <a:latin typeface="Times New Roman" panose="02020603050405020304" pitchFamily="18" charset="0"/>
                <a:cs typeface="Times New Roman" panose="02020603050405020304" pitchFamily="18" charset="0"/>
              </a:rPr>
              <a:t>Отмечены памятными знаками отличия и наградами субъекта Российской Федерации и муниципального образования</a:t>
            </a:r>
          </a:p>
        </p:txBody>
      </p:sp>
      <p:sp>
        <p:nvSpPr>
          <p:cNvPr id="3" name="Объект 2">
            <a:extLst>
              <a:ext uri="{FF2B5EF4-FFF2-40B4-BE49-F238E27FC236}">
                <a16:creationId xmlns:a16="http://schemas.microsoft.com/office/drawing/2014/main" id="{FE9D4B01-8C28-4809-AC42-0E2CB50C6626}"/>
              </a:ext>
            </a:extLst>
          </p:cNvPr>
          <p:cNvSpPr>
            <a:spLocks noGrp="1"/>
          </p:cNvSpPr>
          <p:nvPr>
            <p:ph idx="1"/>
          </p:nvPr>
        </p:nvSpPr>
        <p:spPr>
          <a:xfrm>
            <a:off x="533400" y="1687513"/>
            <a:ext cx="5989638" cy="7132637"/>
          </a:xfrm>
        </p:spPr>
        <p:txBody>
          <a:bodyPr/>
          <a:lstStyle/>
          <a:p>
            <a:pPr marL="0" indent="0" algn="ctr">
              <a:buFontTx/>
              <a:buNone/>
              <a:defRPr/>
            </a:pPr>
            <a:r>
              <a:rPr lang="ru-RU" sz="1800" b="1" dirty="0">
                <a:latin typeface="Times New Roman" panose="02020603050405020304" pitchFamily="18" charset="0"/>
                <a:cs typeface="Times New Roman" panose="02020603050405020304" pitchFamily="18" charset="0"/>
              </a:rPr>
              <a:t>Памятные знаки отличия Ямало-Ненецкого автономного округа</a:t>
            </a:r>
          </a:p>
          <a:p>
            <a:pPr marL="0" indent="0">
              <a:buFontTx/>
              <a:buNone/>
              <a:defRPr/>
            </a:pPr>
            <a:endParaRPr lang="ru-RU" sz="1800" b="1"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Енич Петр Николаевич, медаль «За мужество и самоотверженность», в 2019 году</a:t>
            </a:r>
          </a:p>
          <a:p>
            <a:pPr>
              <a:defRPr/>
            </a:pPr>
            <a:r>
              <a:rPr lang="ru-RU" sz="1400" dirty="0">
                <a:latin typeface="Times New Roman" panose="02020603050405020304" pitchFamily="18" charset="0"/>
                <a:cs typeface="Times New Roman" panose="02020603050405020304" pitchFamily="18" charset="0"/>
              </a:rPr>
              <a:t>Желтов Андрей Владимирович, медаль «За мужество и самоотверженность», в 2019 году</a:t>
            </a:r>
          </a:p>
          <a:p>
            <a:pPr>
              <a:defRPr/>
            </a:pPr>
            <a:r>
              <a:rPr lang="ru-RU" sz="1400" dirty="0">
                <a:latin typeface="Times New Roman" panose="02020603050405020304" pitchFamily="18" charset="0"/>
                <a:cs typeface="Times New Roman" panose="02020603050405020304" pitchFamily="18" charset="0"/>
              </a:rPr>
              <a:t>Корсаков Владимир Павлович, знак отличия «Почетный наставник», в 2019 году</a:t>
            </a:r>
          </a:p>
          <a:p>
            <a:pPr>
              <a:defRPr/>
            </a:pPr>
            <a:r>
              <a:rPr lang="ru-RU" sz="1400" dirty="0">
                <a:latin typeface="Times New Roman" panose="02020603050405020304" pitchFamily="18" charset="0"/>
                <a:cs typeface="Times New Roman" panose="02020603050405020304" pitchFamily="18" charset="0"/>
              </a:rPr>
              <a:t>Плотников Владимир Иванович», почетный знак «80 лет ЯНАО», в 2010 году</a:t>
            </a:r>
          </a:p>
          <a:p>
            <a:pPr>
              <a:defRPr/>
            </a:pPr>
            <a:r>
              <a:rPr lang="ru-RU" sz="1400" dirty="0">
                <a:latin typeface="Times New Roman" panose="02020603050405020304" pitchFamily="18" charset="0"/>
                <a:cs typeface="Times New Roman" panose="02020603050405020304" pitchFamily="18" charset="0"/>
              </a:rPr>
              <a:t>Шумилов Алексей Александрович, медаль «За мужество и самоотверженность»</a:t>
            </a:r>
          </a:p>
          <a:p>
            <a:pPr>
              <a:defRPr/>
            </a:pPr>
            <a:endParaRPr lang="ru-RU" sz="1400" dirty="0">
              <a:latin typeface="Times New Roman" panose="02020603050405020304" pitchFamily="18" charset="0"/>
              <a:cs typeface="Times New Roman" panose="02020603050405020304" pitchFamily="18" charset="0"/>
            </a:endParaRPr>
          </a:p>
          <a:p>
            <a:pPr marL="0" indent="0" algn="ctr">
              <a:buFontTx/>
              <a:buNone/>
              <a:defRPr/>
            </a:pPr>
            <a:r>
              <a:rPr lang="ru-RU" sz="1800" b="1" dirty="0">
                <a:latin typeface="Times New Roman" panose="02020603050405020304" pitchFamily="18" charset="0"/>
                <a:cs typeface="Times New Roman" panose="02020603050405020304" pitchFamily="18" charset="0"/>
              </a:rPr>
              <a:t>Почетная грамота Губернатора Ямало-Ненецкого автономного округа</a:t>
            </a:r>
          </a:p>
          <a:p>
            <a:pPr marL="0" indent="0" algn="ctr">
              <a:buFontTx/>
              <a:buNone/>
              <a:defRPr/>
            </a:pPr>
            <a:endParaRPr lang="ru-RU" sz="1800" b="1"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Азаров Александр Иванович, в 2005 году</a:t>
            </a:r>
          </a:p>
          <a:p>
            <a:pPr>
              <a:defRPr/>
            </a:pPr>
            <a:r>
              <a:rPr lang="ru-RU" sz="1400" dirty="0">
                <a:latin typeface="Times New Roman" panose="02020603050405020304" pitchFamily="18" charset="0"/>
                <a:cs typeface="Times New Roman" panose="02020603050405020304" pitchFamily="18" charset="0"/>
              </a:rPr>
              <a:t>Благодарова Наталия Викторовна, в 2017 году</a:t>
            </a:r>
          </a:p>
          <a:p>
            <a:pPr>
              <a:defRPr/>
            </a:pPr>
            <a:r>
              <a:rPr lang="ru-RU" sz="1400" dirty="0">
                <a:latin typeface="Times New Roman" panose="02020603050405020304" pitchFamily="18" charset="0"/>
                <a:cs typeface="Times New Roman" panose="02020603050405020304" pitchFamily="18" charset="0"/>
              </a:rPr>
              <a:t>Ванеев Олег Валентинович, в 2005 году</a:t>
            </a:r>
          </a:p>
          <a:p>
            <a:pPr>
              <a:defRPr/>
            </a:pPr>
            <a:r>
              <a:rPr lang="ru-RU" sz="1400" dirty="0">
                <a:latin typeface="Times New Roman" panose="02020603050405020304" pitchFamily="18" charset="0"/>
                <a:cs typeface="Times New Roman" panose="02020603050405020304" pitchFamily="18" charset="0"/>
              </a:rPr>
              <a:t>Войчук Мирослав Михайлович, в 2006 году</a:t>
            </a:r>
          </a:p>
          <a:p>
            <a:pPr>
              <a:defRPr/>
            </a:pPr>
            <a:r>
              <a:rPr lang="ru-RU" sz="1400" dirty="0">
                <a:latin typeface="Times New Roman" panose="02020603050405020304" pitchFamily="18" charset="0"/>
                <a:cs typeface="Times New Roman" panose="02020603050405020304" pitchFamily="18" charset="0"/>
              </a:rPr>
              <a:t>Гридин Андрей Борисович, в 2012 году</a:t>
            </a:r>
          </a:p>
          <a:p>
            <a:pPr>
              <a:defRPr/>
            </a:pPr>
            <a:r>
              <a:rPr lang="ru-RU" sz="1400" dirty="0">
                <a:latin typeface="Times New Roman" panose="02020603050405020304" pitchFamily="18" charset="0"/>
                <a:cs typeface="Times New Roman" panose="02020603050405020304" pitchFamily="18" charset="0"/>
              </a:rPr>
              <a:t>Егорова Галина Владимировна, в 2000 году</a:t>
            </a:r>
          </a:p>
          <a:p>
            <a:pPr>
              <a:defRPr/>
            </a:pPr>
            <a:r>
              <a:rPr lang="ru-RU" sz="1400" dirty="0">
                <a:latin typeface="Times New Roman" panose="02020603050405020304" pitchFamily="18" charset="0"/>
                <a:cs typeface="Times New Roman" panose="02020603050405020304" pitchFamily="18" charset="0"/>
              </a:rPr>
              <a:t>Китапбаев Канат Кажимханович, в 2012 году</a:t>
            </a:r>
          </a:p>
          <a:p>
            <a:pPr>
              <a:defRPr/>
            </a:pPr>
            <a:r>
              <a:rPr lang="ru-RU" sz="1400" dirty="0">
                <a:latin typeface="Times New Roman" panose="02020603050405020304" pitchFamily="18" charset="0"/>
                <a:cs typeface="Times New Roman" panose="02020603050405020304" pitchFamily="18" charset="0"/>
              </a:rPr>
              <a:t>Кобзев Александр Владимирович, в 2003 году</a:t>
            </a:r>
          </a:p>
          <a:p>
            <a:pPr>
              <a:defRPr/>
            </a:pPr>
            <a:r>
              <a:rPr lang="ru-RU" sz="1400" dirty="0">
                <a:latin typeface="Times New Roman" panose="02020603050405020304" pitchFamily="18" charset="0"/>
                <a:cs typeface="Times New Roman" panose="02020603050405020304" pitchFamily="18" charset="0"/>
              </a:rPr>
              <a:t>Лейба Александр Николаевич, в 2000 году</a:t>
            </a:r>
          </a:p>
          <a:p>
            <a:pPr>
              <a:defRPr/>
            </a:pPr>
            <a:r>
              <a:rPr lang="ru-RU" sz="1400" dirty="0">
                <a:latin typeface="Times New Roman" panose="02020603050405020304" pitchFamily="18" charset="0"/>
                <a:cs typeface="Times New Roman" panose="02020603050405020304" pitchFamily="18" charset="0"/>
              </a:rPr>
              <a:t>Мелихов Евгений Михайлович, в 2005 году</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9365DE-19D6-4699-B1AD-1D5C31361386}"/>
              </a:ext>
            </a:extLst>
          </p:cNvPr>
          <p:cNvSpPr>
            <a:spLocks noGrp="1"/>
          </p:cNvSpPr>
          <p:nvPr>
            <p:ph idx="1"/>
          </p:nvPr>
        </p:nvSpPr>
        <p:spPr>
          <a:xfrm>
            <a:off x="476250" y="466725"/>
            <a:ext cx="6172200" cy="8353425"/>
          </a:xfrm>
        </p:spPr>
        <p:txBody>
          <a:bodyPr/>
          <a:lstStyle/>
          <a:p>
            <a:pPr>
              <a:defRPr/>
            </a:pPr>
            <a:r>
              <a:rPr lang="ru-RU" sz="1400" dirty="0">
                <a:latin typeface="Times New Roman" panose="02020603050405020304" pitchFamily="18" charset="0"/>
                <a:cs typeface="Times New Roman" panose="02020603050405020304" pitchFamily="18" charset="0"/>
              </a:rPr>
              <a:t>Пинаев Виталий Ревокатович, в 2012 году</a:t>
            </a:r>
          </a:p>
          <a:p>
            <a:pPr>
              <a:defRPr/>
            </a:pPr>
            <a:r>
              <a:rPr lang="ru-RU" sz="1400" dirty="0">
                <a:latin typeface="Times New Roman" panose="02020603050405020304" pitchFamily="18" charset="0"/>
                <a:cs typeface="Times New Roman" panose="02020603050405020304" pitchFamily="18" charset="0"/>
              </a:rPr>
              <a:t>Плотников Владимир Иванович, в 2000 году</a:t>
            </a:r>
          </a:p>
          <a:p>
            <a:pPr>
              <a:defRPr/>
            </a:pPr>
            <a:r>
              <a:rPr lang="ru-RU" sz="1400" dirty="0">
                <a:latin typeface="Times New Roman" panose="02020603050405020304" pitchFamily="18" charset="0"/>
                <a:cs typeface="Times New Roman" panose="02020603050405020304" pitchFamily="18" charset="0"/>
              </a:rPr>
              <a:t>Ровинский Виктор Степанович, в 2019 году</a:t>
            </a:r>
          </a:p>
          <a:p>
            <a:pPr>
              <a:defRPr/>
            </a:pPr>
            <a:r>
              <a:rPr lang="ru-RU" sz="1400" dirty="0">
                <a:latin typeface="Times New Roman" panose="02020603050405020304" pitchFamily="18" charset="0"/>
                <a:cs typeface="Times New Roman" panose="02020603050405020304" pitchFamily="18" charset="0"/>
              </a:rPr>
              <a:t>Ролдугин Денис Николаевич, в 2010 году</a:t>
            </a:r>
          </a:p>
          <a:p>
            <a:pPr marL="0" indent="0">
              <a:buFontTx/>
              <a:buNone/>
              <a:defRPr/>
            </a:pPr>
            <a:endParaRPr lang="ru-RU" sz="1400" dirty="0">
              <a:latin typeface="Times New Roman" panose="02020603050405020304" pitchFamily="18" charset="0"/>
              <a:cs typeface="Times New Roman" panose="02020603050405020304" pitchFamily="18" charset="0"/>
            </a:endParaRPr>
          </a:p>
          <a:p>
            <a:pPr marL="0" indent="0" algn="ctr">
              <a:buFontTx/>
              <a:buNone/>
              <a:defRPr/>
            </a:pPr>
            <a:r>
              <a:rPr lang="ru-RU" sz="1800" b="1" dirty="0">
                <a:latin typeface="Times New Roman" panose="02020603050405020304" pitchFamily="18" charset="0"/>
                <a:cs typeface="Times New Roman" panose="02020603050405020304" pitchFamily="18" charset="0"/>
              </a:rPr>
              <a:t>Благодарность Губернатора Ямало-Ненецкого автономного округа</a:t>
            </a:r>
          </a:p>
          <a:p>
            <a:pPr marL="0" indent="0">
              <a:buFontTx/>
              <a:buNone/>
              <a:defRPr/>
            </a:pPr>
            <a:endParaRPr lang="ru-RU" sz="1100"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Благодарова Наталия  Викторовна, в 2005 году</a:t>
            </a:r>
          </a:p>
          <a:p>
            <a:pPr>
              <a:defRPr/>
            </a:pPr>
            <a:r>
              <a:rPr lang="ru-RU" sz="1400" dirty="0">
                <a:latin typeface="Times New Roman" panose="02020603050405020304" pitchFamily="18" charset="0"/>
                <a:cs typeface="Times New Roman" panose="02020603050405020304" pitchFamily="18" charset="0"/>
              </a:rPr>
              <a:t>Ванеев Олег Валентинович, в 2004 году</a:t>
            </a:r>
          </a:p>
          <a:p>
            <a:pPr>
              <a:defRPr/>
            </a:pPr>
            <a:r>
              <a:rPr lang="ru-RU" sz="1400" dirty="0">
                <a:latin typeface="Times New Roman" panose="02020603050405020304" pitchFamily="18" charset="0"/>
                <a:cs typeface="Times New Roman" panose="02020603050405020304" pitchFamily="18" charset="0"/>
              </a:rPr>
              <a:t>Гизетдинов Руслан Рашитович, в 2019 году</a:t>
            </a:r>
          </a:p>
          <a:p>
            <a:pPr>
              <a:defRPr/>
            </a:pPr>
            <a:r>
              <a:rPr lang="ru-RU" sz="1400" dirty="0">
                <a:latin typeface="Times New Roman" panose="02020603050405020304" pitchFamily="18" charset="0"/>
                <a:cs typeface="Times New Roman" panose="02020603050405020304" pitchFamily="18" charset="0"/>
              </a:rPr>
              <a:t>Гридин Андрей Борисович, в 2010 году</a:t>
            </a:r>
          </a:p>
          <a:p>
            <a:pPr>
              <a:defRPr/>
            </a:pPr>
            <a:r>
              <a:rPr lang="ru-RU" sz="1400" dirty="0">
                <a:latin typeface="Times New Roman" panose="02020603050405020304" pitchFamily="18" charset="0"/>
                <a:cs typeface="Times New Roman" panose="02020603050405020304" pitchFamily="18" charset="0"/>
              </a:rPr>
              <a:t>Егорова Галина Владимировна, в 2019 году</a:t>
            </a:r>
          </a:p>
          <a:p>
            <a:pPr>
              <a:defRPr/>
            </a:pPr>
            <a:r>
              <a:rPr lang="ru-RU" sz="1400" dirty="0">
                <a:latin typeface="Times New Roman" panose="02020603050405020304" pitchFamily="18" charset="0"/>
                <a:cs typeface="Times New Roman" panose="02020603050405020304" pitchFamily="18" charset="0"/>
              </a:rPr>
              <a:t>Злобин Виталий Валентинович, в 2008 году</a:t>
            </a:r>
          </a:p>
          <a:p>
            <a:pPr>
              <a:defRPr/>
            </a:pPr>
            <a:r>
              <a:rPr lang="ru-RU" sz="1400" dirty="0">
                <a:latin typeface="Times New Roman" panose="02020603050405020304" pitchFamily="18" charset="0"/>
                <a:cs typeface="Times New Roman" panose="02020603050405020304" pitchFamily="18" charset="0"/>
              </a:rPr>
              <a:t>Ильин Вячеслав Викторович, в 2013 году</a:t>
            </a:r>
          </a:p>
          <a:p>
            <a:pPr>
              <a:defRPr/>
            </a:pPr>
            <a:r>
              <a:rPr lang="ru-RU" sz="1400" dirty="0">
                <a:latin typeface="Times New Roman" panose="02020603050405020304" pitchFamily="18" charset="0"/>
                <a:cs typeface="Times New Roman" panose="02020603050405020304" pitchFamily="18" charset="0"/>
              </a:rPr>
              <a:t>Корованенко Сергей Валентинович, в 2012 году</a:t>
            </a:r>
          </a:p>
          <a:p>
            <a:pPr>
              <a:defRPr/>
            </a:pPr>
            <a:r>
              <a:rPr lang="ru-RU" sz="1400" dirty="0">
                <a:latin typeface="Times New Roman" panose="02020603050405020304" pitchFamily="18" charset="0"/>
                <a:cs typeface="Times New Roman" panose="02020603050405020304" pitchFamily="18" charset="0"/>
              </a:rPr>
              <a:t>Кузина Галина Александровна, в 2000 году</a:t>
            </a:r>
          </a:p>
          <a:p>
            <a:pPr>
              <a:defRPr/>
            </a:pPr>
            <a:r>
              <a:rPr lang="ru-RU" sz="1400" dirty="0">
                <a:latin typeface="Times New Roman" panose="02020603050405020304" pitchFamily="18" charset="0"/>
                <a:cs typeface="Times New Roman" panose="02020603050405020304" pitchFamily="18" charset="0"/>
              </a:rPr>
              <a:t>Кучеренко Евгений Петрович, в 2012 году</a:t>
            </a:r>
          </a:p>
          <a:p>
            <a:pPr>
              <a:defRPr/>
            </a:pPr>
            <a:r>
              <a:rPr lang="ru-RU" sz="1400" dirty="0">
                <a:latin typeface="Times New Roman" panose="02020603050405020304" pitchFamily="18" charset="0"/>
                <a:cs typeface="Times New Roman" panose="02020603050405020304" pitchFamily="18" charset="0"/>
              </a:rPr>
              <a:t>Кучин Сергей Александрович, в 2012 году</a:t>
            </a:r>
          </a:p>
          <a:p>
            <a:pPr>
              <a:defRPr/>
            </a:pPr>
            <a:r>
              <a:rPr lang="ru-RU" sz="1400" dirty="0">
                <a:latin typeface="Times New Roman" panose="02020603050405020304" pitchFamily="18" charset="0"/>
                <a:cs typeface="Times New Roman" panose="02020603050405020304" pitchFamily="18" charset="0"/>
              </a:rPr>
              <a:t>Лейба Александр Николаевич, в 2005 году</a:t>
            </a:r>
          </a:p>
          <a:p>
            <a:pPr>
              <a:defRPr/>
            </a:pPr>
            <a:r>
              <a:rPr lang="ru-RU" sz="1400" dirty="0">
                <a:latin typeface="Times New Roman" panose="02020603050405020304" pitchFamily="18" charset="0"/>
                <a:cs typeface="Times New Roman" panose="02020603050405020304" pitchFamily="18" charset="0"/>
              </a:rPr>
              <a:t>Лихолат Александр Михайлович, в 2009 году</a:t>
            </a:r>
          </a:p>
          <a:p>
            <a:pPr>
              <a:defRPr/>
            </a:pPr>
            <a:r>
              <a:rPr lang="ru-RU" sz="1400" dirty="0">
                <a:latin typeface="Times New Roman" panose="02020603050405020304" pitchFamily="18" charset="0"/>
                <a:cs typeface="Times New Roman" panose="02020603050405020304" pitchFamily="18" charset="0"/>
              </a:rPr>
              <a:t>Магомедов Герман Асамудинович, в 2003 году</a:t>
            </a:r>
          </a:p>
          <a:p>
            <a:pPr>
              <a:defRPr/>
            </a:pPr>
            <a:r>
              <a:rPr lang="ru-RU" sz="1400" dirty="0">
                <a:latin typeface="Times New Roman" panose="02020603050405020304" pitchFamily="18" charset="0"/>
                <a:cs typeface="Times New Roman" panose="02020603050405020304" pitchFamily="18" charset="0"/>
              </a:rPr>
              <a:t>Медведь Василий Владимирович, в 2001 году</a:t>
            </a:r>
          </a:p>
          <a:p>
            <a:pPr>
              <a:defRPr/>
            </a:pPr>
            <a:r>
              <a:rPr lang="ru-RU" sz="1400" dirty="0">
                <a:latin typeface="Times New Roman" panose="02020603050405020304" pitchFamily="18" charset="0"/>
                <a:cs typeface="Times New Roman" panose="02020603050405020304" pitchFamily="18" charset="0"/>
              </a:rPr>
              <a:t>Мулюков Ирек Ильдусович, в 2008 году</a:t>
            </a:r>
          </a:p>
          <a:p>
            <a:pPr>
              <a:defRPr/>
            </a:pPr>
            <a:r>
              <a:rPr lang="ru-RU" sz="1400" dirty="0">
                <a:latin typeface="Times New Roman" panose="02020603050405020304" pitchFamily="18" charset="0"/>
                <a:cs typeface="Times New Roman" panose="02020603050405020304" pitchFamily="18" charset="0"/>
              </a:rPr>
              <a:t>Осипенко Александр Валерьевич, в 2018 году</a:t>
            </a:r>
          </a:p>
          <a:p>
            <a:pPr>
              <a:defRPr/>
            </a:pPr>
            <a:r>
              <a:rPr lang="ru-RU" sz="1400" dirty="0">
                <a:latin typeface="Times New Roman" panose="02020603050405020304" pitchFamily="18" charset="0"/>
                <a:cs typeface="Times New Roman" panose="02020603050405020304" pitchFamily="18" charset="0"/>
              </a:rPr>
              <a:t>Пинаев Виталий Ревокатович, в 2007 году</a:t>
            </a:r>
          </a:p>
          <a:p>
            <a:pPr>
              <a:defRPr/>
            </a:pPr>
            <a:r>
              <a:rPr lang="ru-RU" sz="1400" dirty="0">
                <a:latin typeface="Times New Roman" panose="02020603050405020304" pitchFamily="18" charset="0"/>
                <a:cs typeface="Times New Roman" panose="02020603050405020304" pitchFamily="18" charset="0"/>
              </a:rPr>
              <a:t>Прокофьева Валентина Теофановна, в 2015 году</a:t>
            </a:r>
          </a:p>
          <a:p>
            <a:pPr>
              <a:defRPr/>
            </a:pPr>
            <a:r>
              <a:rPr lang="ru-RU" sz="1400" dirty="0">
                <a:latin typeface="Times New Roman" panose="02020603050405020304" pitchFamily="18" charset="0"/>
                <a:cs typeface="Times New Roman" panose="02020603050405020304" pitchFamily="18" charset="0"/>
              </a:rPr>
              <a:t>Прошин Сергей Алексеевич, в 2008 году</a:t>
            </a:r>
          </a:p>
          <a:p>
            <a:pPr>
              <a:defRPr/>
            </a:pPr>
            <a:r>
              <a:rPr lang="ru-RU" sz="1400" dirty="0">
                <a:latin typeface="Times New Roman" panose="02020603050405020304" pitchFamily="18" charset="0"/>
                <a:cs typeface="Times New Roman" panose="02020603050405020304" pitchFamily="18" charset="0"/>
              </a:rPr>
              <a:t>Семакин Владимир Леонидович, в 2012 году</a:t>
            </a:r>
          </a:p>
          <a:p>
            <a:pPr>
              <a:defRPr/>
            </a:pPr>
            <a:r>
              <a:rPr lang="ru-RU" sz="1400" dirty="0">
                <a:latin typeface="Times New Roman" panose="02020603050405020304" pitchFamily="18" charset="0"/>
                <a:cs typeface="Times New Roman" panose="02020603050405020304" pitchFamily="18" charset="0"/>
              </a:rPr>
              <a:t>Тарханов Макисим Михайлович, в 2008 году</a:t>
            </a:r>
          </a:p>
          <a:p>
            <a:pPr>
              <a:defRPr/>
            </a:pPr>
            <a:r>
              <a:rPr lang="ru-RU" sz="1400" dirty="0">
                <a:latin typeface="Times New Roman" panose="02020603050405020304" pitchFamily="18" charset="0"/>
                <a:cs typeface="Times New Roman" panose="02020603050405020304" pitchFamily="18" charset="0"/>
              </a:rPr>
              <a:t>Телеш Виталий Григорьевич, в 2018 году</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4C3C8C-BF4E-46AE-8E1F-400E66936B85}"/>
              </a:ext>
            </a:extLst>
          </p:cNvPr>
          <p:cNvSpPr>
            <a:spLocks noGrp="1"/>
          </p:cNvSpPr>
          <p:nvPr>
            <p:ph idx="1"/>
          </p:nvPr>
        </p:nvSpPr>
        <p:spPr>
          <a:xfrm>
            <a:off x="476250" y="466725"/>
            <a:ext cx="6172200" cy="8353425"/>
          </a:xfrm>
        </p:spPr>
        <p:txBody>
          <a:bodyPr/>
          <a:lstStyle/>
          <a:p>
            <a:pPr>
              <a:defRPr/>
            </a:pPr>
            <a:r>
              <a:rPr lang="ru-RU" sz="1400" dirty="0">
                <a:latin typeface="Times New Roman" panose="02020603050405020304" pitchFamily="18" charset="0"/>
                <a:cs typeface="Times New Roman" panose="02020603050405020304" pitchFamily="18" charset="0"/>
              </a:rPr>
              <a:t>Третьякова Наталья Александровна, в 2011 году</a:t>
            </a:r>
          </a:p>
          <a:p>
            <a:pPr>
              <a:defRPr/>
            </a:pPr>
            <a:r>
              <a:rPr lang="ru-RU" sz="1400" dirty="0">
                <a:latin typeface="Times New Roman" panose="02020603050405020304" pitchFamily="18" charset="0"/>
                <a:cs typeface="Times New Roman" panose="02020603050405020304" pitchFamily="18" charset="0"/>
              </a:rPr>
              <a:t>Филиппов Руслан Александрович, в 2010 году</a:t>
            </a:r>
          </a:p>
          <a:p>
            <a:pPr>
              <a:defRPr/>
            </a:pPr>
            <a:r>
              <a:rPr lang="ru-RU" sz="1400" dirty="0">
                <a:latin typeface="Times New Roman" panose="02020603050405020304" pitchFamily="18" charset="0"/>
                <a:cs typeface="Times New Roman" panose="02020603050405020304" pitchFamily="18" charset="0"/>
              </a:rPr>
              <a:t>Фролова Оксана Миратовна, в 2012 году</a:t>
            </a:r>
          </a:p>
          <a:p>
            <a:pPr>
              <a:defRPr/>
            </a:pPr>
            <a:r>
              <a:rPr lang="ru-RU" sz="1400" dirty="0">
                <a:latin typeface="Times New Roman" panose="02020603050405020304" pitchFamily="18" charset="0"/>
                <a:cs typeface="Times New Roman" panose="02020603050405020304" pitchFamily="18" charset="0"/>
              </a:rPr>
              <a:t>Шевченко Алексей Валерьевич, в 2019 году</a:t>
            </a:r>
          </a:p>
          <a:p>
            <a:pPr>
              <a:defRPr/>
            </a:pPr>
            <a:r>
              <a:rPr lang="ru-RU" sz="1400" dirty="0">
                <a:latin typeface="Times New Roman" panose="02020603050405020304" pitchFamily="18" charset="0"/>
                <a:cs typeface="Times New Roman" panose="02020603050405020304" pitchFamily="18" charset="0"/>
              </a:rPr>
              <a:t>Ширинкин Сергей Валерьевич, в 2012 году</a:t>
            </a:r>
          </a:p>
          <a:p>
            <a:pPr>
              <a:defRPr/>
            </a:pPr>
            <a:endParaRPr lang="ru-RU" sz="1400" dirty="0">
              <a:latin typeface="Times New Roman" panose="02020603050405020304" pitchFamily="18" charset="0"/>
              <a:cs typeface="Times New Roman" panose="02020603050405020304" pitchFamily="18" charset="0"/>
            </a:endParaRPr>
          </a:p>
          <a:p>
            <a:pPr marL="0" indent="0" algn="ctr">
              <a:buFontTx/>
              <a:buNone/>
              <a:defRPr/>
            </a:pPr>
            <a:r>
              <a:rPr lang="ru-RU" sz="1800" b="1" dirty="0">
                <a:latin typeface="Times New Roman" panose="02020603050405020304" pitchFamily="18" charset="0"/>
                <a:cs typeface="Times New Roman" panose="02020603050405020304" pitchFamily="18" charset="0"/>
              </a:rPr>
              <a:t>Почетная грамота Законодательного собрания Ямало-Ненецкого автономного округа</a:t>
            </a:r>
          </a:p>
          <a:p>
            <a:pPr marL="0" indent="0">
              <a:buFontTx/>
              <a:buNone/>
              <a:defRPr/>
            </a:pPr>
            <a:endParaRPr lang="ru-RU" sz="1400"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Гридин Андрей Борисович, в 2019 году</a:t>
            </a:r>
          </a:p>
          <a:p>
            <a:pPr marL="0" indent="0">
              <a:buFontTx/>
              <a:buNone/>
              <a:defRPr/>
            </a:pPr>
            <a:endParaRPr lang="ru-RU" sz="1800" b="1" dirty="0">
              <a:latin typeface="Times New Roman" panose="02020603050405020304" pitchFamily="18" charset="0"/>
              <a:cs typeface="Times New Roman" panose="02020603050405020304" pitchFamily="18" charset="0"/>
            </a:endParaRPr>
          </a:p>
          <a:p>
            <a:pPr marL="0" indent="0" algn="ctr">
              <a:buFontTx/>
              <a:buNone/>
              <a:defRPr/>
            </a:pPr>
            <a:r>
              <a:rPr lang="ru-RU" sz="1800" b="1" dirty="0">
                <a:latin typeface="Times New Roman" panose="02020603050405020304" pitchFamily="18" charset="0"/>
                <a:cs typeface="Times New Roman" panose="02020603050405020304" pitchFamily="18" charset="0"/>
              </a:rPr>
              <a:t>Благодарность Законодательного собрания Ямало-Ненецкого автономного округа</a:t>
            </a:r>
          </a:p>
          <a:p>
            <a:pPr marL="0" indent="0">
              <a:buFontTx/>
              <a:buNone/>
              <a:defRPr/>
            </a:pPr>
            <a:endParaRPr lang="ru-RU" sz="1400"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Алексеев Сергей Николаевич, в 2019 году</a:t>
            </a:r>
          </a:p>
          <a:p>
            <a:pPr>
              <a:defRPr/>
            </a:pPr>
            <a:r>
              <a:rPr lang="ru-RU" sz="1400" dirty="0">
                <a:latin typeface="Times New Roman" panose="02020603050405020304" pitchFamily="18" charset="0"/>
                <a:cs typeface="Times New Roman" panose="02020603050405020304" pitchFamily="18" charset="0"/>
              </a:rPr>
              <a:t>Кондратенко Александр Андреевич, в 2019 году</a:t>
            </a:r>
          </a:p>
          <a:p>
            <a:pPr>
              <a:defRPr/>
            </a:pPr>
            <a:r>
              <a:rPr lang="ru-RU" sz="1400" dirty="0">
                <a:latin typeface="Times New Roman" panose="02020603050405020304" pitchFamily="18" charset="0"/>
                <a:cs typeface="Times New Roman" panose="02020603050405020304" pitchFamily="18" charset="0"/>
              </a:rPr>
              <a:t>Салангин Сергей Алексеевич, в 2019 году</a:t>
            </a:r>
          </a:p>
          <a:p>
            <a:pPr>
              <a:defRPr/>
            </a:pPr>
            <a:r>
              <a:rPr lang="ru-RU" sz="1400" dirty="0">
                <a:latin typeface="Times New Roman" panose="02020603050405020304" pitchFamily="18" charset="0"/>
                <a:cs typeface="Times New Roman" panose="02020603050405020304" pitchFamily="18" charset="0"/>
              </a:rPr>
              <a:t>Трудков Александр Васильевич, в 2019 году</a:t>
            </a:r>
          </a:p>
          <a:p>
            <a:pPr marL="0" indent="0">
              <a:buFontTx/>
              <a:buNone/>
              <a:defRPr/>
            </a:pPr>
            <a:endParaRPr lang="ru-RU" sz="1400" dirty="0">
              <a:latin typeface="Times New Roman" panose="02020603050405020304" pitchFamily="18" charset="0"/>
              <a:cs typeface="Times New Roman" panose="02020603050405020304" pitchFamily="18" charset="0"/>
            </a:endParaRPr>
          </a:p>
          <a:p>
            <a:pPr marL="0" indent="0">
              <a:buFontTx/>
              <a:buNone/>
              <a:defRPr/>
            </a:pPr>
            <a:endParaRPr lang="ru-RU" sz="1400" dirty="0">
              <a:latin typeface="Times New Roman" panose="02020603050405020304" pitchFamily="18" charset="0"/>
              <a:cs typeface="Times New Roman" panose="02020603050405020304" pitchFamily="18" charset="0"/>
            </a:endParaRPr>
          </a:p>
          <a:p>
            <a:pPr>
              <a:defRPr/>
            </a:pPr>
            <a:endParaRPr lang="ru-RU" sz="1400" dirty="0">
              <a:latin typeface="Times New Roman" panose="02020603050405020304" pitchFamily="18" charset="0"/>
              <a:cs typeface="Times New Roman" panose="02020603050405020304" pitchFamily="18" charset="0"/>
            </a:endParaRPr>
          </a:p>
          <a:p>
            <a:pPr>
              <a:defRPr/>
            </a:pPr>
            <a:endParaRPr lang="ru-RU" sz="1400" dirty="0">
              <a:latin typeface="Times New Roman" panose="02020603050405020304" pitchFamily="18" charset="0"/>
              <a:cs typeface="Times New Roman" panose="02020603050405020304" pitchFamily="18" charset="0"/>
            </a:endParaRPr>
          </a:p>
          <a:p>
            <a:pPr>
              <a:defRPr/>
            </a:pPr>
            <a:endParaRPr lang="ru-RU" sz="1400" dirty="0">
              <a:latin typeface="Times New Roman" panose="02020603050405020304" pitchFamily="18" charset="0"/>
              <a:cs typeface="Times New Roman" panose="02020603050405020304" pitchFamily="18" charset="0"/>
            </a:endParaRPr>
          </a:p>
          <a:p>
            <a:pPr marL="0" indent="0">
              <a:buFontTx/>
              <a:buNone/>
              <a:defRPr/>
            </a:pPr>
            <a:endParaRPr lang="ru-RU" sz="1800" b="1" dirty="0">
              <a:latin typeface="Times New Roman" panose="02020603050405020304" pitchFamily="18" charset="0"/>
              <a:cs typeface="Times New Roman" panose="02020603050405020304" pitchFamily="18" charset="0"/>
            </a:endParaRPr>
          </a:p>
          <a:p>
            <a:pPr>
              <a:defRPr/>
            </a:pPr>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ъект 2">
            <a:extLst>
              <a:ext uri="{FF2B5EF4-FFF2-40B4-BE49-F238E27FC236}">
                <a16:creationId xmlns:a16="http://schemas.microsoft.com/office/drawing/2014/main" id="{35CDFEE5-292F-43F2-A9AC-418D2E972B7A}"/>
              </a:ext>
            </a:extLst>
          </p:cNvPr>
          <p:cNvSpPr>
            <a:spLocks noGrp="1"/>
          </p:cNvSpPr>
          <p:nvPr>
            <p:ph idx="1"/>
          </p:nvPr>
        </p:nvSpPr>
        <p:spPr>
          <a:xfrm>
            <a:off x="549275" y="539750"/>
            <a:ext cx="5965825" cy="8137525"/>
          </a:xfrm>
        </p:spPr>
        <p:txBody>
          <a:bodyPr/>
          <a:lstStyle/>
          <a:p>
            <a:pPr marL="0" indent="0" algn="ctr">
              <a:buFontTx/>
              <a:buNone/>
              <a:defRPr/>
            </a:pPr>
            <a:r>
              <a:rPr lang="ru-RU" sz="1800" b="1" dirty="0">
                <a:latin typeface="Times New Roman" panose="02020603050405020304" pitchFamily="18" charset="0"/>
                <a:cs typeface="Times New Roman" panose="02020603050405020304" pitchFamily="18" charset="0"/>
              </a:rPr>
              <a:t>Почетная грамота Мэра (Главы) города Новый Уренгой</a:t>
            </a:r>
          </a:p>
          <a:p>
            <a:pPr marL="0" indent="0">
              <a:buFontTx/>
              <a:buNone/>
              <a:defRPr/>
            </a:pPr>
            <a:endParaRPr lang="ru-RU" sz="1600" b="1"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Акбаев Валерий Амербиевич, в 2021 году</a:t>
            </a:r>
          </a:p>
          <a:p>
            <a:pPr>
              <a:defRPr/>
            </a:pPr>
            <a:r>
              <a:rPr lang="ru-RU" sz="1400" dirty="0">
                <a:latin typeface="Times New Roman" panose="02020603050405020304" pitchFamily="18" charset="0"/>
                <a:cs typeface="Times New Roman" panose="02020603050405020304" pitchFamily="18" charset="0"/>
              </a:rPr>
              <a:t>Алиев Абдулмуслим Алиевич, в 2021 году</a:t>
            </a:r>
          </a:p>
          <a:p>
            <a:pPr>
              <a:defRPr/>
            </a:pPr>
            <a:r>
              <a:rPr lang="ru-RU" sz="1400" dirty="0">
                <a:latin typeface="Times New Roman" panose="02020603050405020304" pitchFamily="18" charset="0"/>
                <a:cs typeface="Times New Roman" panose="02020603050405020304" pitchFamily="18" charset="0"/>
              </a:rPr>
              <a:t>Быстров Геннадий Николаевич, в 2008 году</a:t>
            </a:r>
          </a:p>
          <a:p>
            <a:pPr>
              <a:defRPr/>
            </a:pPr>
            <a:r>
              <a:rPr lang="ru-RU" sz="1400" dirty="0">
                <a:latin typeface="Times New Roman" panose="02020603050405020304" pitchFamily="18" charset="0"/>
                <a:cs typeface="Times New Roman" panose="02020603050405020304" pitchFamily="18" charset="0"/>
              </a:rPr>
              <a:t>Ганцова Дина Рефатовна, в 2006 году</a:t>
            </a:r>
          </a:p>
          <a:p>
            <a:pPr>
              <a:defRPr/>
            </a:pPr>
            <a:r>
              <a:rPr lang="ru-RU" sz="1400" dirty="0">
                <a:latin typeface="Times New Roman" panose="02020603050405020304" pitchFamily="18" charset="0"/>
                <a:cs typeface="Times New Roman" panose="02020603050405020304" pitchFamily="18" charset="0"/>
              </a:rPr>
              <a:t>Гринько Елена Николаевна, в 2021 году</a:t>
            </a:r>
          </a:p>
          <a:p>
            <a:pPr>
              <a:defRPr/>
            </a:pPr>
            <a:r>
              <a:rPr lang="ru-RU" sz="1400" dirty="0">
                <a:latin typeface="Times New Roman" panose="02020603050405020304" pitchFamily="18" charset="0"/>
                <a:cs typeface="Times New Roman" panose="02020603050405020304" pitchFamily="18" charset="0"/>
              </a:rPr>
              <a:t>Егоров Александр Николаевич, в 2005 году</a:t>
            </a:r>
          </a:p>
          <a:p>
            <a:pPr>
              <a:defRPr/>
            </a:pPr>
            <a:r>
              <a:rPr lang="ru-RU" sz="1400" dirty="0">
                <a:latin typeface="Times New Roman" panose="02020603050405020304" pitchFamily="18" charset="0"/>
                <a:cs typeface="Times New Roman" panose="02020603050405020304" pitchFamily="18" charset="0"/>
              </a:rPr>
              <a:t>Ершов Илья Венальевич, в 2021 году</a:t>
            </a:r>
          </a:p>
          <a:p>
            <a:pPr>
              <a:defRPr/>
            </a:pPr>
            <a:r>
              <a:rPr lang="ru-RU" sz="1400" dirty="0">
                <a:latin typeface="Times New Roman" panose="02020603050405020304" pitchFamily="18" charset="0"/>
                <a:cs typeface="Times New Roman" panose="02020603050405020304" pitchFamily="18" charset="0"/>
              </a:rPr>
              <a:t>Иванова Ирина Яковлевна, в 2004 году</a:t>
            </a:r>
          </a:p>
          <a:p>
            <a:pPr>
              <a:defRPr/>
            </a:pPr>
            <a:r>
              <a:rPr lang="ru-RU" sz="1400" dirty="0">
                <a:latin typeface="Times New Roman" panose="02020603050405020304" pitchFamily="18" charset="0"/>
                <a:cs typeface="Times New Roman" panose="02020603050405020304" pitchFamily="18" charset="0"/>
              </a:rPr>
              <a:t>Корсаков Владимир Павлович, в 2004 году</a:t>
            </a:r>
          </a:p>
          <a:p>
            <a:pPr>
              <a:defRPr/>
            </a:pPr>
            <a:r>
              <a:rPr lang="ru-RU" sz="1400" dirty="0">
                <a:latin typeface="Times New Roman" panose="02020603050405020304" pitchFamily="18" charset="0"/>
                <a:cs typeface="Times New Roman" panose="02020603050405020304" pitchFamily="18" charset="0"/>
              </a:rPr>
              <a:t>Курбанов Нурдин Сефербекович, в 2019 году</a:t>
            </a:r>
          </a:p>
          <a:p>
            <a:pPr>
              <a:defRPr/>
            </a:pPr>
            <a:r>
              <a:rPr lang="ru-RU" sz="1400" dirty="0">
                <a:latin typeface="Times New Roman" panose="02020603050405020304" pitchFamily="18" charset="0"/>
                <a:cs typeface="Times New Roman" panose="02020603050405020304" pitchFamily="18" charset="0"/>
              </a:rPr>
              <a:t>Лошкарева Елена Владимировна, в 2009 году</a:t>
            </a:r>
          </a:p>
          <a:p>
            <a:pPr>
              <a:defRPr/>
            </a:pPr>
            <a:r>
              <a:rPr lang="ru-RU" sz="1400" dirty="0">
                <a:latin typeface="Times New Roman" panose="02020603050405020304" pitchFamily="18" charset="0"/>
                <a:cs typeface="Times New Roman" panose="02020603050405020304" pitchFamily="18" charset="0"/>
              </a:rPr>
              <a:t>Лучников Михаил Юрьевич, в 2021 году</a:t>
            </a:r>
          </a:p>
          <a:p>
            <a:pPr>
              <a:defRPr/>
            </a:pPr>
            <a:r>
              <a:rPr lang="ru-RU" sz="1400" dirty="0">
                <a:latin typeface="Times New Roman" panose="02020603050405020304" pitchFamily="18" charset="0"/>
                <a:cs typeface="Times New Roman" panose="02020603050405020304" pitchFamily="18" charset="0"/>
              </a:rPr>
              <a:t>Сомов Павел Викторович, в 2010 году</a:t>
            </a:r>
          </a:p>
          <a:p>
            <a:pPr>
              <a:defRPr/>
            </a:pPr>
            <a:r>
              <a:rPr lang="ru-RU" sz="1400" dirty="0">
                <a:latin typeface="Times New Roman" panose="02020603050405020304" pitchFamily="18" charset="0"/>
                <a:cs typeface="Times New Roman" panose="02020603050405020304" pitchFamily="18" charset="0"/>
              </a:rPr>
              <a:t>Стрекозина Оксана Ивановна, в 2021 году</a:t>
            </a:r>
          </a:p>
          <a:p>
            <a:pPr>
              <a:defRPr/>
            </a:pPr>
            <a:r>
              <a:rPr lang="ru-RU" sz="1400" dirty="0">
                <a:latin typeface="Times New Roman" panose="02020603050405020304" pitchFamily="18" charset="0"/>
                <a:cs typeface="Times New Roman" panose="02020603050405020304" pitchFamily="18" charset="0"/>
              </a:rPr>
              <a:t>Судеев Виктор Владимирович, в 2004 году</a:t>
            </a:r>
          </a:p>
          <a:p>
            <a:pPr>
              <a:defRPr/>
            </a:pPr>
            <a:r>
              <a:rPr lang="ru-RU" sz="1400" dirty="0">
                <a:latin typeface="Times New Roman" panose="02020603050405020304" pitchFamily="18" charset="0"/>
                <a:cs typeface="Times New Roman" panose="02020603050405020304" pitchFamily="18" charset="0"/>
              </a:rPr>
              <a:t>Чугунова Елена Ивановна, в 2021 году</a:t>
            </a:r>
          </a:p>
          <a:p>
            <a:pPr>
              <a:defRPr/>
            </a:pPr>
            <a:r>
              <a:rPr lang="ru-RU" sz="1400" dirty="0">
                <a:latin typeface="Times New Roman" panose="02020603050405020304" pitchFamily="18" charset="0"/>
                <a:cs typeface="Times New Roman" panose="02020603050405020304" pitchFamily="18" charset="0"/>
              </a:rPr>
              <a:t>Шарифуллин Марат Миннеахметович, в 2019 году</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ъект 2">
            <a:extLst>
              <a:ext uri="{FF2B5EF4-FFF2-40B4-BE49-F238E27FC236}">
                <a16:creationId xmlns:a16="http://schemas.microsoft.com/office/drawing/2014/main" id="{66E239D7-4DE6-4633-9042-CA675D47C7C2}"/>
              </a:ext>
            </a:extLst>
          </p:cNvPr>
          <p:cNvSpPr>
            <a:spLocks noGrp="1"/>
          </p:cNvSpPr>
          <p:nvPr>
            <p:ph idx="1"/>
          </p:nvPr>
        </p:nvSpPr>
        <p:spPr>
          <a:xfrm>
            <a:off x="549275" y="539750"/>
            <a:ext cx="5965825" cy="8137525"/>
          </a:xfrm>
        </p:spPr>
        <p:txBody>
          <a:bodyPr/>
          <a:lstStyle/>
          <a:p>
            <a:pPr marL="0" indent="0" algn="ctr">
              <a:buFontTx/>
              <a:buNone/>
              <a:defRPr/>
            </a:pPr>
            <a:r>
              <a:rPr lang="ru-RU" sz="1800" b="1" dirty="0">
                <a:latin typeface="Times New Roman" panose="02020603050405020304" pitchFamily="18" charset="0"/>
                <a:cs typeface="Times New Roman" panose="02020603050405020304" pitchFamily="18" charset="0"/>
              </a:rPr>
              <a:t>Благодарность (Благодарственное письмо) Мэра (главы администрации) города Новый Уренгой</a:t>
            </a:r>
          </a:p>
          <a:p>
            <a:pPr marL="0" indent="0">
              <a:buFontTx/>
              <a:buNone/>
              <a:defRPr/>
            </a:pPr>
            <a:endParaRPr lang="ru-RU" sz="1400" b="1" dirty="0">
              <a:latin typeface="Times New Roman" panose="02020603050405020304" pitchFamily="18" charset="0"/>
              <a:cs typeface="Times New Roman" panose="02020603050405020304" pitchFamily="18" charset="0"/>
            </a:endParaRPr>
          </a:p>
          <a:p>
            <a:pPr>
              <a:defRPr/>
            </a:pPr>
            <a:r>
              <a:rPr lang="ru-RU" sz="1400" dirty="0">
                <a:latin typeface="Times New Roman" panose="02020603050405020304" pitchFamily="18" charset="0"/>
                <a:cs typeface="Times New Roman" panose="02020603050405020304" pitchFamily="18" charset="0"/>
              </a:rPr>
              <a:t>Абакумова Надежда Петровна, в 2020 году</a:t>
            </a:r>
          </a:p>
          <a:p>
            <a:pPr>
              <a:defRPr/>
            </a:pPr>
            <a:r>
              <a:rPr lang="ru-RU" sz="1400" dirty="0">
                <a:latin typeface="Times New Roman" panose="02020603050405020304" pitchFamily="18" charset="0"/>
                <a:cs typeface="Times New Roman" panose="02020603050405020304" pitchFamily="18" charset="0"/>
              </a:rPr>
              <a:t>Абшилава Нодари Николаевич, в 2019 году</a:t>
            </a:r>
          </a:p>
          <a:p>
            <a:pPr>
              <a:defRPr/>
            </a:pPr>
            <a:r>
              <a:rPr lang="ru-RU" sz="1400" dirty="0">
                <a:latin typeface="Times New Roman" panose="02020603050405020304" pitchFamily="18" charset="0"/>
                <a:cs typeface="Times New Roman" panose="02020603050405020304" pitchFamily="18" charset="0"/>
              </a:rPr>
              <a:t>Азаров Александр Иванович, в 2019 году</a:t>
            </a:r>
          </a:p>
          <a:p>
            <a:pPr>
              <a:defRPr/>
            </a:pPr>
            <a:r>
              <a:rPr lang="ru-RU" sz="1400" dirty="0">
                <a:latin typeface="Times New Roman" panose="02020603050405020304" pitchFamily="18" charset="0"/>
                <a:cs typeface="Times New Roman" panose="02020603050405020304" pitchFamily="18" charset="0"/>
              </a:rPr>
              <a:t>Акбаев Валерий Амербиевич, в 2017 году</a:t>
            </a:r>
          </a:p>
          <a:p>
            <a:pPr>
              <a:defRPr/>
            </a:pPr>
            <a:r>
              <a:rPr lang="ru-RU" sz="1400" dirty="0">
                <a:latin typeface="Times New Roman" panose="02020603050405020304" pitchFamily="18" charset="0"/>
                <a:cs typeface="Times New Roman" panose="02020603050405020304" pitchFamily="18" charset="0"/>
              </a:rPr>
              <a:t>Алиев Абдулмуслим Алиевич, в 2016 году</a:t>
            </a:r>
          </a:p>
          <a:p>
            <a:pPr>
              <a:defRPr/>
            </a:pPr>
            <a:r>
              <a:rPr lang="ru-RU" sz="1400" dirty="0">
                <a:latin typeface="Times New Roman" panose="02020603050405020304" pitchFamily="18" charset="0"/>
                <a:cs typeface="Times New Roman" panose="02020603050405020304" pitchFamily="18" charset="0"/>
              </a:rPr>
              <a:t>Андреева Мария Александровна, в 2020 году</a:t>
            </a:r>
          </a:p>
          <a:p>
            <a:pPr>
              <a:defRPr/>
            </a:pPr>
            <a:r>
              <a:rPr lang="ru-RU" altLang="ru-RU" sz="1400" dirty="0">
                <a:latin typeface="Times New Roman" panose="02020603050405020304" pitchFamily="18" charset="0"/>
                <a:cs typeface="Times New Roman" panose="02020603050405020304" pitchFamily="18" charset="0"/>
              </a:rPr>
              <a:t>Багиров Игорь Айдын оглы, в 2004 году</a:t>
            </a:r>
          </a:p>
          <a:p>
            <a:pPr>
              <a:defRPr/>
            </a:pPr>
            <a:r>
              <a:rPr lang="ru-RU" altLang="ru-RU" sz="1400" dirty="0">
                <a:latin typeface="Times New Roman" panose="02020603050405020304" pitchFamily="18" charset="0"/>
                <a:cs typeface="Times New Roman" panose="02020603050405020304" pitchFamily="18" charset="0"/>
              </a:rPr>
              <a:t>Бакулин Алексей Николаевич, в 2021 году</a:t>
            </a:r>
          </a:p>
          <a:p>
            <a:pPr>
              <a:defRPr/>
            </a:pPr>
            <a:r>
              <a:rPr lang="ru-RU" altLang="ru-RU" sz="1400" dirty="0">
                <a:latin typeface="Times New Roman" panose="02020603050405020304" pitchFamily="18" charset="0"/>
                <a:cs typeface="Times New Roman" panose="02020603050405020304" pitchFamily="18" charset="0"/>
              </a:rPr>
              <a:t>Балахонцев Виктор Михайлович, в 2019 году</a:t>
            </a:r>
          </a:p>
          <a:p>
            <a:pPr>
              <a:defRPr/>
            </a:pPr>
            <a:r>
              <a:rPr lang="ru-RU" altLang="ru-RU" sz="1400" dirty="0">
                <a:latin typeface="Times New Roman" panose="02020603050405020304" pitchFamily="18" charset="0"/>
                <a:cs typeface="Times New Roman" panose="02020603050405020304" pitchFamily="18" charset="0"/>
              </a:rPr>
              <a:t>Безруков Алексей Васильевич, в 2008 году</a:t>
            </a:r>
          </a:p>
          <a:p>
            <a:pPr>
              <a:defRPr/>
            </a:pPr>
            <a:r>
              <a:rPr lang="ru-RU" altLang="ru-RU" sz="1400" dirty="0">
                <a:latin typeface="Times New Roman" panose="02020603050405020304" pitchFamily="18" charset="0"/>
                <a:cs typeface="Times New Roman" panose="02020603050405020304" pitchFamily="18" charset="0"/>
              </a:rPr>
              <a:t>Бондаренко Гульнара Сункатулловна, в 2020 году</a:t>
            </a:r>
          </a:p>
          <a:p>
            <a:pPr>
              <a:defRPr/>
            </a:pPr>
            <a:r>
              <a:rPr lang="ru-RU" altLang="ru-RU" sz="1400" dirty="0">
                <a:latin typeface="Times New Roman" panose="02020603050405020304" pitchFamily="18" charset="0"/>
                <a:cs typeface="Times New Roman" panose="02020603050405020304" pitchFamily="18" charset="0"/>
              </a:rPr>
              <a:t>Бугай Денис Алексеевич, в 2018 году</a:t>
            </a:r>
          </a:p>
          <a:p>
            <a:pPr>
              <a:defRPr/>
            </a:pPr>
            <a:r>
              <a:rPr lang="ru-RU" altLang="ru-RU" sz="1400" dirty="0">
                <a:latin typeface="Times New Roman" panose="02020603050405020304" pitchFamily="18" charset="0"/>
                <a:cs typeface="Times New Roman" panose="02020603050405020304" pitchFamily="18" charset="0"/>
              </a:rPr>
              <a:t>Бухтияр Дмитрий Леонидович, в 2017 году</a:t>
            </a:r>
          </a:p>
          <a:p>
            <a:pPr>
              <a:defRPr/>
            </a:pPr>
            <a:r>
              <a:rPr lang="ru-RU" altLang="ru-RU" sz="1400" dirty="0">
                <a:latin typeface="Times New Roman" panose="02020603050405020304" pitchFamily="18" charset="0"/>
                <a:cs typeface="Times New Roman" panose="02020603050405020304" pitchFamily="18" charset="0"/>
              </a:rPr>
              <a:t>Быстров Геннадий Николаевич, в 2006 году</a:t>
            </a:r>
          </a:p>
          <a:p>
            <a:pPr>
              <a:defRPr/>
            </a:pPr>
            <a:r>
              <a:rPr lang="ru-RU" altLang="ru-RU" sz="1400" dirty="0">
                <a:latin typeface="Times New Roman" panose="02020603050405020304" pitchFamily="18" charset="0"/>
                <a:cs typeface="Times New Roman" panose="02020603050405020304" pitchFamily="18" charset="0"/>
              </a:rPr>
              <a:t>Вербило Александр Николаевич, в 2007 году</a:t>
            </a:r>
          </a:p>
          <a:p>
            <a:pPr>
              <a:defRPr/>
            </a:pPr>
            <a:r>
              <a:rPr lang="ru-RU" altLang="ru-RU" sz="1400" dirty="0">
                <a:latin typeface="Times New Roman" panose="02020603050405020304" pitchFamily="18" charset="0"/>
                <a:cs typeface="Times New Roman" panose="02020603050405020304" pitchFamily="18" charset="0"/>
              </a:rPr>
              <a:t>Владимиров Сергей Николаевич, в 2016 году</a:t>
            </a:r>
          </a:p>
          <a:p>
            <a:pPr>
              <a:defRPr/>
            </a:pPr>
            <a:r>
              <a:rPr lang="ru-RU" altLang="ru-RU" sz="1400" dirty="0">
                <a:latin typeface="Times New Roman" panose="02020603050405020304" pitchFamily="18" charset="0"/>
                <a:cs typeface="Times New Roman" panose="02020603050405020304" pitchFamily="18" charset="0"/>
              </a:rPr>
              <a:t>Втехин Владимир Иванович, в 2020 году</a:t>
            </a:r>
          </a:p>
          <a:p>
            <a:pPr>
              <a:defRPr/>
            </a:pPr>
            <a:r>
              <a:rPr lang="ru-RU" altLang="ru-RU" sz="1400" dirty="0">
                <a:latin typeface="Times New Roman" panose="02020603050405020304" pitchFamily="18" charset="0"/>
                <a:cs typeface="Times New Roman" panose="02020603050405020304" pitchFamily="18" charset="0"/>
              </a:rPr>
              <a:t>Выголов Вячеслав Владимирович, в 2006 году</a:t>
            </a:r>
          </a:p>
          <a:p>
            <a:pPr>
              <a:defRPr/>
            </a:pPr>
            <a:r>
              <a:rPr lang="ru-RU" altLang="ru-RU" sz="1400" dirty="0">
                <a:latin typeface="Times New Roman" panose="02020603050405020304" pitchFamily="18" charset="0"/>
                <a:cs typeface="Times New Roman" panose="02020603050405020304" pitchFamily="18" charset="0"/>
              </a:rPr>
              <a:t>Габидуллин Ильгиз Рамилович, в 2016 году</a:t>
            </a:r>
          </a:p>
          <a:p>
            <a:pPr>
              <a:defRPr/>
            </a:pPr>
            <a:r>
              <a:rPr lang="ru-RU" altLang="ru-RU" sz="1400" dirty="0">
                <a:latin typeface="Times New Roman" panose="02020603050405020304" pitchFamily="18" charset="0"/>
                <a:cs typeface="Times New Roman" panose="02020603050405020304" pitchFamily="18" charset="0"/>
              </a:rPr>
              <a:t>Грачёв Александр Николаевич, в 2021 году</a:t>
            </a:r>
          </a:p>
          <a:p>
            <a:pPr>
              <a:defRPr/>
            </a:pPr>
            <a:r>
              <a:rPr lang="ru-RU" altLang="ru-RU" sz="1400" dirty="0">
                <a:latin typeface="Times New Roman" panose="02020603050405020304" pitchFamily="18" charset="0"/>
                <a:cs typeface="Times New Roman" panose="02020603050405020304" pitchFamily="18" charset="0"/>
              </a:rPr>
              <a:t>Гринько Елена Николаевна, в 2006 году</a:t>
            </a:r>
          </a:p>
          <a:p>
            <a:pPr>
              <a:defRPr/>
            </a:pPr>
            <a:r>
              <a:rPr lang="ru-RU" altLang="ru-RU" sz="1400" dirty="0">
                <a:latin typeface="Times New Roman" panose="02020603050405020304" pitchFamily="18" charset="0"/>
                <a:cs typeface="Times New Roman" panose="02020603050405020304" pitchFamily="18" charset="0"/>
              </a:rPr>
              <a:t>Дадабеков Гаджимурад Гаджиевич, в 2017 году</a:t>
            </a:r>
          </a:p>
          <a:p>
            <a:pPr>
              <a:defRPr/>
            </a:pPr>
            <a:r>
              <a:rPr lang="ru-RU" altLang="ru-RU" sz="1400" dirty="0">
                <a:latin typeface="Times New Roman" panose="02020603050405020304" pitchFamily="18" charset="0"/>
                <a:cs typeface="Times New Roman" panose="02020603050405020304" pitchFamily="18" charset="0"/>
              </a:rPr>
              <a:t>Добрынин Андрей Павлович, в 2019 году</a:t>
            </a:r>
          </a:p>
          <a:p>
            <a:pPr>
              <a:defRPr/>
            </a:pPr>
            <a:r>
              <a:rPr lang="ru-RU" altLang="ru-RU" sz="1400" dirty="0">
                <a:latin typeface="Times New Roman" panose="02020603050405020304" pitchFamily="18" charset="0"/>
                <a:cs typeface="Times New Roman" panose="02020603050405020304" pitchFamily="18" charset="0"/>
              </a:rPr>
              <a:t>Дремин Андрей Михайлович, в 2019 году</a:t>
            </a:r>
          </a:p>
          <a:p>
            <a:pPr>
              <a:defRPr/>
            </a:pPr>
            <a:r>
              <a:rPr lang="ru-RU" altLang="ru-RU" sz="1400" dirty="0">
                <a:latin typeface="Times New Roman" panose="02020603050405020304" pitchFamily="18" charset="0"/>
                <a:cs typeface="Times New Roman" panose="02020603050405020304" pitchFamily="18" charset="0"/>
              </a:rPr>
              <a:t>Егоров Александр Николаевич, в 2017 году</a:t>
            </a:r>
          </a:p>
          <a:p>
            <a:pPr>
              <a:defRPr/>
            </a:pPr>
            <a:r>
              <a:rPr lang="ru-RU" altLang="ru-RU" sz="1400" dirty="0">
                <a:latin typeface="Times New Roman" panose="02020603050405020304" pitchFamily="18" charset="0"/>
                <a:cs typeface="Times New Roman" panose="02020603050405020304" pitchFamily="18" charset="0"/>
              </a:rPr>
              <a:t>Ёлкин Александр Геннадьевич, в 2019 году</a:t>
            </a:r>
          </a:p>
          <a:p>
            <a:pPr>
              <a:defRPr/>
            </a:pPr>
            <a:r>
              <a:rPr lang="ru-RU" altLang="ru-RU" sz="1400" dirty="0">
                <a:latin typeface="Times New Roman" panose="02020603050405020304" pitchFamily="18" charset="0"/>
                <a:cs typeface="Times New Roman" panose="02020603050405020304" pitchFamily="18" charset="0"/>
              </a:rPr>
              <a:t>Ершов Илья Венальевич, в 2019 году</a:t>
            </a:r>
          </a:p>
          <a:p>
            <a:pPr>
              <a:defRPr/>
            </a:pPr>
            <a:r>
              <a:rPr lang="ru-RU" altLang="ru-RU" sz="1400" dirty="0">
                <a:latin typeface="Times New Roman" panose="02020603050405020304" pitchFamily="18" charset="0"/>
                <a:cs typeface="Times New Roman" panose="02020603050405020304" pitchFamily="18" charset="0"/>
              </a:rPr>
              <a:t>Есенбулатов Ромазан Мавлюнбердиевич, в 2021 году</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ъект 2">
            <a:extLst>
              <a:ext uri="{FF2B5EF4-FFF2-40B4-BE49-F238E27FC236}">
                <a16:creationId xmlns:a16="http://schemas.microsoft.com/office/drawing/2014/main" id="{204A6AE8-AA72-4502-B8F4-DCBCDC090D21}"/>
              </a:ext>
            </a:extLst>
          </p:cNvPr>
          <p:cNvSpPr>
            <a:spLocks noGrp="1"/>
          </p:cNvSpPr>
          <p:nvPr>
            <p:ph idx="1"/>
          </p:nvPr>
        </p:nvSpPr>
        <p:spPr>
          <a:xfrm>
            <a:off x="549275" y="395288"/>
            <a:ext cx="5965825" cy="8353425"/>
          </a:xfrm>
        </p:spPr>
        <p:txBody>
          <a:bodyPr/>
          <a:lstStyle/>
          <a:p>
            <a:r>
              <a:rPr lang="ru-RU" altLang="ru-RU" sz="1400">
                <a:latin typeface="Times New Roman" panose="02020603050405020304" pitchFamily="18" charset="0"/>
                <a:cs typeface="Times New Roman" panose="02020603050405020304" pitchFamily="18" charset="0"/>
              </a:rPr>
              <a:t>Ибагишев Анатолий Данилович, в 2021 году</a:t>
            </a:r>
          </a:p>
          <a:p>
            <a:r>
              <a:rPr lang="ru-RU" altLang="ru-RU" sz="1400">
                <a:latin typeface="Times New Roman" panose="02020603050405020304" pitchFamily="18" charset="0"/>
                <a:cs typeface="Times New Roman" panose="02020603050405020304" pitchFamily="18" charset="0"/>
              </a:rPr>
              <a:t>Иванова Ирина Яковлевна, в 2017 году</a:t>
            </a:r>
          </a:p>
          <a:p>
            <a:r>
              <a:rPr lang="ru-RU" altLang="ru-RU" sz="1400">
                <a:latin typeface="Times New Roman" panose="02020603050405020304" pitchFamily="18" charset="0"/>
                <a:cs typeface="Times New Roman" panose="02020603050405020304" pitchFamily="18" charset="0"/>
              </a:rPr>
              <a:t>Ильичёв Андрей Александрович, в 2021 году</a:t>
            </a:r>
          </a:p>
          <a:p>
            <a:r>
              <a:rPr lang="ru-RU" altLang="ru-RU" sz="1400">
                <a:latin typeface="Times New Roman" panose="02020603050405020304" pitchFamily="18" charset="0"/>
                <a:cs typeface="Times New Roman" panose="02020603050405020304" pitchFamily="18" charset="0"/>
              </a:rPr>
              <a:t>Калинина Злата Маратовна, в 2017 году</a:t>
            </a:r>
          </a:p>
          <a:p>
            <a:r>
              <a:rPr lang="ru-RU" altLang="ru-RU" sz="1400">
                <a:latin typeface="Times New Roman" panose="02020603050405020304" pitchFamily="18" charset="0"/>
                <a:cs typeface="Times New Roman" panose="02020603050405020304" pitchFamily="18" charset="0"/>
              </a:rPr>
              <a:t>Канглиева Сабина Адлеровна, в 2016 году, в 2021 году</a:t>
            </a:r>
          </a:p>
          <a:p>
            <a:r>
              <a:rPr lang="ru-RU" altLang="ru-RU" sz="1400">
                <a:latin typeface="Times New Roman" panose="02020603050405020304" pitchFamily="18" charset="0"/>
                <a:cs typeface="Times New Roman" panose="02020603050405020304" pitchFamily="18" charset="0"/>
              </a:rPr>
              <a:t>Киселев Денис Владимирович, в 2021 году</a:t>
            </a:r>
          </a:p>
          <a:p>
            <a:r>
              <a:rPr lang="ru-RU" altLang="ru-RU" sz="1400">
                <a:latin typeface="Times New Roman" panose="02020603050405020304" pitchFamily="18" charset="0"/>
                <a:cs typeface="Times New Roman" panose="02020603050405020304" pitchFamily="18" charset="0"/>
              </a:rPr>
              <a:t>Киселев Олег Станиславович, в 2017 году</a:t>
            </a:r>
          </a:p>
          <a:p>
            <a:r>
              <a:rPr lang="ru-RU" altLang="ru-RU" sz="1400">
                <a:latin typeface="Times New Roman" panose="02020603050405020304" pitchFamily="18" charset="0"/>
                <a:cs typeface="Times New Roman" panose="02020603050405020304" pitchFamily="18" charset="0"/>
              </a:rPr>
              <a:t>Колесова Оксана Григорьевна, в 2020 году</a:t>
            </a:r>
          </a:p>
          <a:p>
            <a:r>
              <a:rPr lang="ru-RU" altLang="ru-RU" sz="1400">
                <a:latin typeface="Times New Roman" panose="02020603050405020304" pitchFamily="18" charset="0"/>
                <a:cs typeface="Times New Roman" panose="02020603050405020304" pitchFamily="18" charset="0"/>
              </a:rPr>
              <a:t>Королев Алексей Владимирович, в 2016 году</a:t>
            </a:r>
          </a:p>
          <a:p>
            <a:r>
              <a:rPr lang="ru-RU" altLang="ru-RU" sz="1400">
                <a:latin typeface="Times New Roman" panose="02020603050405020304" pitchFamily="18" charset="0"/>
                <a:cs typeface="Times New Roman" panose="02020603050405020304" pitchFamily="18" charset="0"/>
              </a:rPr>
              <a:t>Краснов Алексей Александрович, в 2021 гоу</a:t>
            </a:r>
          </a:p>
          <a:p>
            <a:r>
              <a:rPr lang="ru-RU" altLang="ru-RU" sz="1400">
                <a:latin typeface="Times New Roman" panose="02020603050405020304" pitchFamily="18" charset="0"/>
                <a:cs typeface="Times New Roman" panose="02020603050405020304" pitchFamily="18" charset="0"/>
              </a:rPr>
              <a:t>Кудрявцев Михаил Петрович, в 2020 году</a:t>
            </a:r>
          </a:p>
          <a:p>
            <a:r>
              <a:rPr lang="ru-RU" altLang="ru-RU" sz="1400">
                <a:latin typeface="Times New Roman" panose="02020603050405020304" pitchFamily="18" charset="0"/>
                <a:cs typeface="Times New Roman" panose="02020603050405020304" pitchFamily="18" charset="0"/>
              </a:rPr>
              <a:t>Кузина Галина Александровна, в 2017 году</a:t>
            </a:r>
          </a:p>
          <a:p>
            <a:r>
              <a:rPr lang="ru-RU" altLang="ru-RU" sz="1400">
                <a:latin typeface="Times New Roman" panose="02020603050405020304" pitchFamily="18" charset="0"/>
                <a:cs typeface="Times New Roman" panose="02020603050405020304" pitchFamily="18" charset="0"/>
              </a:rPr>
              <a:t>Курбанов Нурдин Сефербекович, в 2018 году</a:t>
            </a:r>
          </a:p>
          <a:p>
            <a:r>
              <a:rPr lang="ru-RU" altLang="ru-RU" sz="1400">
                <a:latin typeface="Times New Roman" panose="02020603050405020304" pitchFamily="18" charset="0"/>
                <a:cs typeface="Times New Roman" panose="02020603050405020304" pitchFamily="18" charset="0"/>
              </a:rPr>
              <a:t>Кучин Сергей Александрович, в 2006 году</a:t>
            </a:r>
          </a:p>
          <a:p>
            <a:r>
              <a:rPr lang="ru-RU" altLang="ru-RU" sz="1400">
                <a:latin typeface="Times New Roman" panose="02020603050405020304" pitchFamily="18" charset="0"/>
                <a:cs typeface="Times New Roman" panose="02020603050405020304" pitchFamily="18" charset="0"/>
              </a:rPr>
              <a:t>Кыдралиева Асель Акылбековна, в 2017 году</a:t>
            </a:r>
          </a:p>
          <a:p>
            <a:r>
              <a:rPr lang="ru-RU" altLang="ru-RU" sz="1400">
                <a:latin typeface="Times New Roman" panose="02020603050405020304" pitchFamily="18" charset="0"/>
                <a:cs typeface="Times New Roman" panose="02020603050405020304" pitchFamily="18" charset="0"/>
              </a:rPr>
              <a:t>Лазарев Петр Петрович, в 2019 году</a:t>
            </a:r>
          </a:p>
          <a:p>
            <a:r>
              <a:rPr lang="ru-RU" altLang="ru-RU" sz="1400">
                <a:latin typeface="Times New Roman" panose="02020603050405020304" pitchFamily="18" charset="0"/>
                <a:cs typeface="Times New Roman" panose="02020603050405020304" pitchFamily="18" charset="0"/>
              </a:rPr>
              <a:t>Лошкарева Елена Владимировна, в 2008 году</a:t>
            </a:r>
          </a:p>
          <a:p>
            <a:r>
              <a:rPr lang="ru-RU" altLang="ru-RU" sz="1400">
                <a:latin typeface="Times New Roman" panose="02020603050405020304" pitchFamily="18" charset="0"/>
                <a:cs typeface="Times New Roman" panose="02020603050405020304" pitchFamily="18" charset="0"/>
              </a:rPr>
              <a:t>Лужный Александр Ярославович, в 2020 году</a:t>
            </a:r>
          </a:p>
          <a:p>
            <a:r>
              <a:rPr lang="ru-RU" altLang="ru-RU" sz="1400">
                <a:latin typeface="Times New Roman" panose="02020603050405020304" pitchFamily="18" charset="0"/>
                <a:cs typeface="Times New Roman" panose="02020603050405020304" pitchFamily="18" charset="0"/>
              </a:rPr>
              <a:t>Лучинин Игорь Викторович, в 2020 году</a:t>
            </a:r>
          </a:p>
          <a:p>
            <a:r>
              <a:rPr lang="ru-RU" altLang="ru-RU" sz="1400">
                <a:latin typeface="Times New Roman" panose="02020603050405020304" pitchFamily="18" charset="0"/>
                <a:cs typeface="Times New Roman" panose="02020603050405020304" pitchFamily="18" charset="0"/>
              </a:rPr>
              <a:t>Лучников Михаил Юрьевич, в 2016 году</a:t>
            </a:r>
          </a:p>
          <a:p>
            <a:r>
              <a:rPr lang="ru-RU" altLang="ru-RU" sz="1400">
                <a:latin typeface="Times New Roman" panose="02020603050405020304" pitchFamily="18" charset="0"/>
                <a:cs typeface="Times New Roman" panose="02020603050405020304" pitchFamily="18" charset="0"/>
              </a:rPr>
              <a:t>Мажидов Алимхан Тилепович, в 2021 году</a:t>
            </a:r>
          </a:p>
          <a:p>
            <a:r>
              <a:rPr lang="ru-RU" altLang="ru-RU" sz="1400">
                <a:latin typeface="Times New Roman" panose="02020603050405020304" pitchFamily="18" charset="0"/>
                <a:cs typeface="Times New Roman" panose="02020603050405020304" pitchFamily="18" charset="0"/>
              </a:rPr>
              <a:t>Маленьких Павел Михайлович, в 2020 году</a:t>
            </a:r>
          </a:p>
          <a:p>
            <a:r>
              <a:rPr lang="ru-RU" altLang="ru-RU" sz="1400">
                <a:latin typeface="Times New Roman" panose="02020603050405020304" pitchFamily="18" charset="0"/>
                <a:cs typeface="Times New Roman" panose="02020603050405020304" pitchFamily="18" charset="0"/>
              </a:rPr>
              <a:t>Мамедов Ибрагим Гаджикерим оглы, в 2018 году</a:t>
            </a:r>
          </a:p>
          <a:p>
            <a:r>
              <a:rPr lang="ru-RU" altLang="ru-RU" sz="1400">
                <a:latin typeface="Times New Roman" panose="02020603050405020304" pitchFamily="18" charset="0"/>
                <a:cs typeface="Times New Roman" panose="02020603050405020304" pitchFamily="18" charset="0"/>
              </a:rPr>
              <a:t>Меньщикова Вера Александровна, в 2020 году</a:t>
            </a:r>
          </a:p>
          <a:p>
            <a:r>
              <a:rPr lang="ru-RU" altLang="ru-RU" sz="1400">
                <a:latin typeface="Times New Roman" panose="02020603050405020304" pitchFamily="18" charset="0"/>
                <a:cs typeface="Times New Roman" panose="02020603050405020304" pitchFamily="18" charset="0"/>
              </a:rPr>
              <a:t>Москаева Светлана Николаевна, в 2021 году</a:t>
            </a:r>
          </a:p>
          <a:p>
            <a:r>
              <a:rPr lang="ru-RU" altLang="ru-RU" sz="1400">
                <a:latin typeface="Times New Roman" panose="02020603050405020304" pitchFamily="18" charset="0"/>
                <a:cs typeface="Times New Roman" panose="02020603050405020304" pitchFamily="18" charset="0"/>
              </a:rPr>
              <a:t>Новиков Олег Михайлович, в 2019 году</a:t>
            </a:r>
          </a:p>
          <a:p>
            <a:r>
              <a:rPr lang="ru-RU" altLang="ru-RU" sz="1400">
                <a:latin typeface="Times New Roman" panose="02020603050405020304" pitchFamily="18" charset="0"/>
                <a:cs typeface="Times New Roman" panose="02020603050405020304" pitchFamily="18" charset="0"/>
              </a:rPr>
              <a:t>Оноприенко Владимир Александрович, в 2016 году</a:t>
            </a:r>
          </a:p>
          <a:p>
            <a:r>
              <a:rPr lang="ru-RU" altLang="ru-RU" sz="1400">
                <a:latin typeface="Times New Roman" panose="02020603050405020304" pitchFamily="18" charset="0"/>
                <a:cs typeface="Times New Roman" panose="02020603050405020304" pitchFamily="18" charset="0"/>
              </a:rPr>
              <a:t>Осипович Анастасия Геннадьевна, в 2006 году</a:t>
            </a:r>
          </a:p>
          <a:p>
            <a:r>
              <a:rPr lang="ru-RU" altLang="ru-RU" sz="1400">
                <a:latin typeface="Times New Roman" panose="02020603050405020304" pitchFamily="18" charset="0"/>
                <a:cs typeface="Times New Roman" panose="02020603050405020304" pitchFamily="18" charset="0"/>
              </a:rPr>
              <a:t>Ровинский Виктор Степанович, в 2017 году</a:t>
            </a:r>
          </a:p>
          <a:p>
            <a:r>
              <a:rPr lang="ru-RU" altLang="ru-RU" sz="1400">
                <a:latin typeface="Times New Roman" panose="02020603050405020304" pitchFamily="18" charset="0"/>
                <a:cs typeface="Times New Roman" panose="02020603050405020304" pitchFamily="18" charset="0"/>
              </a:rPr>
              <a:t>Рогова Мария Владимировна, в 2021 году</a:t>
            </a:r>
          </a:p>
          <a:p>
            <a:r>
              <a:rPr lang="ru-RU" altLang="ru-RU" sz="1400">
                <a:latin typeface="Times New Roman" panose="02020603050405020304" pitchFamily="18" charset="0"/>
                <a:cs typeface="Times New Roman" panose="02020603050405020304" pitchFamily="18" charset="0"/>
              </a:rPr>
              <a:t>Сахбиев Тагир Анасович, в 2019 году</a:t>
            </a:r>
          </a:p>
          <a:p>
            <a:r>
              <a:rPr lang="ru-RU" altLang="ru-RU" sz="1400">
                <a:latin typeface="Times New Roman" panose="02020603050405020304" pitchFamily="18" charset="0"/>
                <a:cs typeface="Times New Roman" panose="02020603050405020304" pitchFamily="18" charset="0"/>
              </a:rPr>
              <a:t>Семакин Владимир Леонидович, в 2016 году</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ъект 2">
            <a:extLst>
              <a:ext uri="{FF2B5EF4-FFF2-40B4-BE49-F238E27FC236}">
                <a16:creationId xmlns:a16="http://schemas.microsoft.com/office/drawing/2014/main" id="{E09569B0-D186-4DC1-8598-DCE13BBD14C6}"/>
              </a:ext>
            </a:extLst>
          </p:cNvPr>
          <p:cNvSpPr>
            <a:spLocks noGrp="1"/>
          </p:cNvSpPr>
          <p:nvPr>
            <p:ph idx="1"/>
          </p:nvPr>
        </p:nvSpPr>
        <p:spPr>
          <a:xfrm>
            <a:off x="549275" y="395288"/>
            <a:ext cx="5965825" cy="8353425"/>
          </a:xfrm>
        </p:spPr>
        <p:txBody>
          <a:bodyPr/>
          <a:lstStyle/>
          <a:p>
            <a:r>
              <a:rPr lang="ru-RU" altLang="ru-RU" sz="1400">
                <a:latin typeface="Times New Roman" panose="02020603050405020304" pitchFamily="18" charset="0"/>
                <a:cs typeface="Times New Roman" panose="02020603050405020304" pitchFamily="18" charset="0"/>
              </a:rPr>
              <a:t>Сергеев Сергей Александрович, в 2008 году</a:t>
            </a:r>
          </a:p>
          <a:p>
            <a:r>
              <a:rPr lang="ru-RU" altLang="ru-RU" sz="1400">
                <a:latin typeface="Times New Roman" panose="02020603050405020304" pitchFamily="18" charset="0"/>
                <a:cs typeface="Times New Roman" panose="02020603050405020304" pitchFamily="18" charset="0"/>
              </a:rPr>
              <a:t>Смирнов Александр Анатольевич, в 2019 году</a:t>
            </a:r>
          </a:p>
          <a:p>
            <a:r>
              <a:rPr lang="ru-RU" altLang="ru-RU" sz="1400">
                <a:latin typeface="Times New Roman" panose="02020603050405020304" pitchFamily="18" charset="0"/>
                <a:cs typeface="Times New Roman" panose="02020603050405020304" pitchFamily="18" charset="0"/>
              </a:rPr>
              <a:t>Соколовский Алексей Сергеевич, в 2019 году</a:t>
            </a:r>
          </a:p>
          <a:p>
            <a:r>
              <a:rPr lang="ru-RU" altLang="ru-RU" sz="1400">
                <a:latin typeface="Times New Roman" panose="02020603050405020304" pitchFamily="18" charset="0"/>
                <a:cs typeface="Times New Roman" panose="02020603050405020304" pitchFamily="18" charset="0"/>
              </a:rPr>
              <a:t>Сомов Павел Викторович, в 2005 году</a:t>
            </a:r>
          </a:p>
          <a:p>
            <a:r>
              <a:rPr lang="ru-RU" altLang="ru-RU" sz="1400">
                <a:latin typeface="Times New Roman" panose="02020603050405020304" pitchFamily="18" charset="0"/>
                <a:cs typeface="Times New Roman" panose="02020603050405020304" pitchFamily="18" charset="0"/>
              </a:rPr>
              <a:t>Стерлядьев Анатолий Александрович, в 2018 году</a:t>
            </a:r>
          </a:p>
          <a:p>
            <a:r>
              <a:rPr lang="ru-RU" altLang="ru-RU" sz="1400">
                <a:latin typeface="Times New Roman" panose="02020603050405020304" pitchFamily="18" charset="0"/>
                <a:cs typeface="Times New Roman" panose="02020603050405020304" pitchFamily="18" charset="0"/>
              </a:rPr>
              <a:t>Стрекозина Оксана Ивановна, в 2017 году</a:t>
            </a:r>
          </a:p>
          <a:p>
            <a:r>
              <a:rPr lang="ru-RU" altLang="ru-RU" sz="1400">
                <a:latin typeface="Times New Roman" panose="02020603050405020304" pitchFamily="18" charset="0"/>
                <a:cs typeface="Times New Roman" panose="02020603050405020304" pitchFamily="18" charset="0"/>
              </a:rPr>
              <a:t>Федяев Андрей Владимирович, в 2020 году</a:t>
            </a:r>
          </a:p>
          <a:p>
            <a:r>
              <a:rPr lang="ru-RU" altLang="ru-RU" sz="1400">
                <a:latin typeface="Times New Roman" panose="02020603050405020304" pitchFamily="18" charset="0"/>
                <a:cs typeface="Times New Roman" panose="02020603050405020304" pitchFamily="18" charset="0"/>
              </a:rPr>
              <a:t>Фуфалдин Николай Михайлович, в 2019 году</a:t>
            </a:r>
          </a:p>
          <a:p>
            <a:r>
              <a:rPr lang="ru-RU" altLang="ru-RU" sz="1400">
                <a:latin typeface="Times New Roman" panose="02020603050405020304" pitchFamily="18" charset="0"/>
                <a:cs typeface="Times New Roman" panose="02020603050405020304" pitchFamily="18" charset="0"/>
              </a:rPr>
              <a:t>Харалгин Андрей Николаевич, в 2018 году</a:t>
            </a:r>
          </a:p>
          <a:p>
            <a:r>
              <a:rPr lang="ru-RU" altLang="ru-RU" sz="1400">
                <a:latin typeface="Times New Roman" panose="02020603050405020304" pitchFamily="18" charset="0"/>
                <a:cs typeface="Times New Roman" panose="02020603050405020304" pitchFamily="18" charset="0"/>
              </a:rPr>
              <a:t>Чугунова Елена Ивановна, в 2017 году</a:t>
            </a:r>
          </a:p>
          <a:p>
            <a:r>
              <a:rPr lang="ru-RU" altLang="ru-RU" sz="1400">
                <a:latin typeface="Times New Roman" panose="02020603050405020304" pitchFamily="18" charset="0"/>
                <a:cs typeface="Times New Roman" panose="02020603050405020304" pitchFamily="18" charset="0"/>
              </a:rPr>
              <a:t>Шарифуллин Марат Миннеахметович, в 2017 году</a:t>
            </a:r>
          </a:p>
          <a:p>
            <a:r>
              <a:rPr lang="ru-RU" altLang="ru-RU" sz="1400">
                <a:latin typeface="Times New Roman" panose="02020603050405020304" pitchFamily="18" charset="0"/>
                <a:cs typeface="Times New Roman" panose="02020603050405020304" pitchFamily="18" charset="0"/>
              </a:rPr>
              <a:t>Шипилова Миляуша Мазитовна, в 2021 году</a:t>
            </a:r>
          </a:p>
          <a:p>
            <a:r>
              <a:rPr lang="ru-RU" altLang="ru-RU" sz="1400">
                <a:latin typeface="Times New Roman" panose="02020603050405020304" pitchFamily="18" charset="0"/>
                <a:cs typeface="Times New Roman" panose="02020603050405020304" pitchFamily="18" charset="0"/>
              </a:rPr>
              <a:t>Ширинкин Сергей Валерьевич, в 2018 году</a:t>
            </a:r>
          </a:p>
          <a:p>
            <a:r>
              <a:rPr lang="ru-RU" altLang="ru-RU" sz="1400">
                <a:latin typeface="Times New Roman" panose="02020603050405020304" pitchFamily="18" charset="0"/>
                <a:cs typeface="Times New Roman" panose="02020603050405020304" pitchFamily="18" charset="0"/>
              </a:rPr>
              <a:t>Шумаков Вячеслав Анатольевич, в 2019 году</a:t>
            </a:r>
          </a:p>
          <a:p>
            <a:r>
              <a:rPr lang="ru-RU" altLang="ru-RU" sz="1400">
                <a:latin typeface="Times New Roman" panose="02020603050405020304" pitchFamily="18" charset="0"/>
                <a:cs typeface="Times New Roman" panose="02020603050405020304" pitchFamily="18" charset="0"/>
              </a:rPr>
              <a:t>Шутяк Олег Степанович, в 2017 году</a:t>
            </a:r>
          </a:p>
          <a:p>
            <a:r>
              <a:rPr lang="ru-RU" altLang="ru-RU" sz="1400">
                <a:latin typeface="Times New Roman" panose="02020603050405020304" pitchFamily="18" charset="0"/>
                <a:cs typeface="Times New Roman" panose="02020603050405020304" pitchFamily="18" charset="0"/>
              </a:rPr>
              <a:t>Щурова Алла Александровна, в 2019 году</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6A18849-62D2-4461-BE77-8E5E97979158}"/>
              </a:ext>
            </a:extLst>
          </p:cNvPr>
          <p:cNvSpPr>
            <a:spLocks noGrp="1" noChangeArrowheads="1"/>
          </p:cNvSpPr>
          <p:nvPr>
            <p:ph type="title"/>
          </p:nvPr>
        </p:nvSpPr>
        <p:spPr>
          <a:xfrm>
            <a:off x="765175" y="395288"/>
            <a:ext cx="5534025" cy="576262"/>
          </a:xfrm>
        </p:spPr>
        <p:txBody>
          <a:bodyPr/>
          <a:lstStyle/>
          <a:p>
            <a:pPr eaLnBrk="1" hangingPunct="1"/>
            <a:r>
              <a:rPr lang="ru-RU" altLang="ru-RU" sz="2800" b="1">
                <a:latin typeface="Times New Roman" panose="02020603050405020304" pitchFamily="18" charset="0"/>
              </a:rPr>
              <a:t>Спортивные достижения</a:t>
            </a:r>
            <a:r>
              <a:rPr lang="ru-RU" altLang="ru-RU" sz="4000"/>
              <a:t> </a:t>
            </a:r>
          </a:p>
        </p:txBody>
      </p:sp>
      <p:sp>
        <p:nvSpPr>
          <p:cNvPr id="90115" name="Rectangle 3">
            <a:extLst>
              <a:ext uri="{FF2B5EF4-FFF2-40B4-BE49-F238E27FC236}">
                <a16:creationId xmlns:a16="http://schemas.microsoft.com/office/drawing/2014/main" id="{33C51FFA-A664-48DF-9C58-431BFC8D1AF5}"/>
              </a:ext>
            </a:extLst>
          </p:cNvPr>
          <p:cNvSpPr>
            <a:spLocks noGrp="1" noChangeArrowheads="1"/>
          </p:cNvSpPr>
          <p:nvPr>
            <p:ph type="body" idx="1"/>
          </p:nvPr>
        </p:nvSpPr>
        <p:spPr>
          <a:xfrm>
            <a:off x="2924175" y="1196975"/>
            <a:ext cx="3641725" cy="2608263"/>
          </a:xfrm>
        </p:spPr>
        <p:txBody>
          <a:bodyPr/>
          <a:lstStyle/>
          <a:p>
            <a:pPr algn="ctr" eaLnBrk="1" hangingPunct="1">
              <a:lnSpc>
                <a:spcPct val="80000"/>
              </a:lnSpc>
              <a:buFontTx/>
              <a:buNone/>
              <a:defRPr/>
            </a:pPr>
            <a:r>
              <a:rPr lang="ru-RU" altLang="ru-RU" sz="1400" dirty="0">
                <a:latin typeface="Times New Roman" panose="02020603050405020304" pitchFamily="18" charset="0"/>
              </a:rPr>
              <a:t>	</a:t>
            </a:r>
            <a:r>
              <a:rPr lang="ru-RU" altLang="ru-RU" sz="1400" b="1" dirty="0">
                <a:latin typeface="Times New Roman" panose="02020603050405020304" pitchFamily="18" charset="0"/>
              </a:rPr>
              <a:t>  </a:t>
            </a:r>
          </a:p>
          <a:p>
            <a:pPr marL="0" indent="271463" algn="just" eaLnBrk="1" hangingPunct="1">
              <a:lnSpc>
                <a:spcPct val="80000"/>
              </a:lnSpc>
              <a:buFontTx/>
              <a:buNone/>
              <a:defRPr/>
            </a:pPr>
            <a:r>
              <a:rPr lang="ru-RU" altLang="ru-RU" sz="1400" b="1" dirty="0">
                <a:latin typeface="Times New Roman" panose="02020603050405020304" pitchFamily="18" charset="0"/>
              </a:rPr>
              <a:t>Занятия спортом – немаловажная часть жизни личного состава ФГБУ «4 отряд ФПС ГПС по Ямало-Ненецкому автономному округу (договорной)» «4 отряд ФПС ГПС по Ямало-Ненецкому автономному округу (договорной)».</a:t>
            </a:r>
          </a:p>
          <a:p>
            <a:pPr marL="0" indent="271463" algn="just" eaLnBrk="1" hangingPunct="1">
              <a:lnSpc>
                <a:spcPct val="80000"/>
              </a:lnSpc>
              <a:buFontTx/>
              <a:buNone/>
              <a:defRPr/>
            </a:pPr>
            <a:r>
              <a:rPr lang="ru-RU" altLang="ru-RU" sz="1400" dirty="0">
                <a:latin typeface="Times New Roman" panose="02020603050405020304" pitchFamily="18" charset="0"/>
              </a:rPr>
              <a:t>История развития отряда насчитывает множество побед и призов за участие в соревнованиях различного масштаба по пожарно-прикладному (пожарно-спасательному) спорту.</a:t>
            </a:r>
          </a:p>
          <a:p>
            <a:pPr marL="0" indent="271463" algn="just" eaLnBrk="1" hangingPunct="1">
              <a:lnSpc>
                <a:spcPct val="80000"/>
              </a:lnSpc>
              <a:buFontTx/>
              <a:buNone/>
              <a:defRPr/>
            </a:pPr>
            <a:endParaRPr lang="ru-RU" altLang="ru-RU" sz="1400" dirty="0">
              <a:latin typeface="Times New Roman" panose="02020603050405020304" pitchFamily="18" charset="0"/>
            </a:endParaRPr>
          </a:p>
          <a:p>
            <a:pPr marL="0" indent="271463" eaLnBrk="1" hangingPunct="1">
              <a:lnSpc>
                <a:spcPct val="80000"/>
              </a:lnSpc>
              <a:defRPr/>
            </a:pPr>
            <a:endParaRPr lang="ru-RU" altLang="ru-RU" sz="1400" dirty="0">
              <a:latin typeface="Times New Roman" panose="02020603050405020304" pitchFamily="18" charset="0"/>
            </a:endParaRPr>
          </a:p>
        </p:txBody>
      </p:sp>
      <p:pic>
        <p:nvPicPr>
          <p:cNvPr id="94212" name="Picture 5">
            <a:extLst>
              <a:ext uri="{FF2B5EF4-FFF2-40B4-BE49-F238E27FC236}">
                <a16:creationId xmlns:a16="http://schemas.microsoft.com/office/drawing/2014/main" id="{C7DCB58D-A3F9-48DA-A7C2-99F6926AE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1196975"/>
            <a:ext cx="19192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6">
            <a:extLst>
              <a:ext uri="{FF2B5EF4-FFF2-40B4-BE49-F238E27FC236}">
                <a16:creationId xmlns:a16="http://schemas.microsoft.com/office/drawing/2014/main" id="{359D9E34-D7BD-46EB-BB51-020C2F096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6300788"/>
            <a:ext cx="4392612"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C8E88F97-8BAB-49C4-8B39-F76D8F087A6A}"/>
              </a:ext>
            </a:extLst>
          </p:cNvPr>
          <p:cNvSpPr txBox="1">
            <a:spLocks noChangeArrowheads="1"/>
          </p:cNvSpPr>
          <p:nvPr/>
        </p:nvSpPr>
        <p:spPr bwMode="auto">
          <a:xfrm>
            <a:off x="549275" y="3906838"/>
            <a:ext cx="6016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80000"/>
              </a:lnSpc>
              <a:buFontTx/>
              <a:buNone/>
              <a:defRPr/>
            </a:pPr>
            <a:r>
              <a:rPr lang="ru-RU" altLang="ru-RU" sz="1400" kern="0" dirty="0">
                <a:latin typeface="Times New Roman" panose="02020603050405020304" pitchFamily="18" charset="0"/>
              </a:rPr>
              <a:t>	</a:t>
            </a:r>
            <a:r>
              <a:rPr lang="ru-RU" altLang="ru-RU" sz="1400" b="1" kern="0" dirty="0">
                <a:latin typeface="Times New Roman" panose="02020603050405020304" pitchFamily="18" charset="0"/>
              </a:rPr>
              <a:t>  </a:t>
            </a:r>
          </a:p>
          <a:p>
            <a:pPr marL="0" indent="271463" algn="just" eaLnBrk="1" hangingPunct="1">
              <a:lnSpc>
                <a:spcPct val="80000"/>
              </a:lnSpc>
              <a:buFontTx/>
              <a:buNone/>
              <a:defRPr/>
            </a:pPr>
            <a:r>
              <a:rPr lang="ru-RU" altLang="ru-RU" sz="1400" kern="0" dirty="0">
                <a:latin typeface="Times New Roman" panose="02020603050405020304" pitchFamily="18" charset="0"/>
              </a:rPr>
              <a:t>В отряде продолжает трудиться мастер спорта по пожарно-прикладному спорту, тренер сборной команды Ямало-Ненецкого автономного округа, наставник Корсаков Владимир Павлович. На его счету множество личных побед и высоких достижений его воспитанников. Среди них около 20 мастеров спорта, более 60 кандидатов в мастера.</a:t>
            </a:r>
          </a:p>
          <a:p>
            <a:pPr marL="0" indent="271463" algn="just" eaLnBrk="1" hangingPunct="1">
              <a:lnSpc>
                <a:spcPct val="80000"/>
              </a:lnSpc>
              <a:buFontTx/>
              <a:buNone/>
              <a:defRPr/>
            </a:pPr>
            <a:r>
              <a:rPr lang="ru-RU" altLang="ru-RU" sz="1400" kern="0" dirty="0">
                <a:latin typeface="Times New Roman" panose="02020603050405020304" pitchFamily="18" charset="0"/>
              </a:rPr>
              <a:t>Завершил спортивную карьеру и продолжает работать в отряде Большаков Константин Александрович. В период с 2007 по 2011 гг. Константин не раз занимал первые места во Всероссийских Чемпионатах по профессиональному визу спорта, на его счету 16 личных и общекомандных побед в соревнованиях различного масштаба. </a:t>
            </a:r>
          </a:p>
          <a:p>
            <a:pPr marL="0" indent="271463" eaLnBrk="1" hangingPunct="1">
              <a:lnSpc>
                <a:spcPct val="80000"/>
              </a:lnSpc>
              <a:defRPr/>
            </a:pPr>
            <a:endParaRPr lang="ru-RU" altLang="ru-RU" sz="1400" kern="0"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a:extLst>
              <a:ext uri="{FF2B5EF4-FFF2-40B4-BE49-F238E27FC236}">
                <a16:creationId xmlns:a16="http://schemas.microsoft.com/office/drawing/2014/main" id="{7B824CFC-AF01-4798-B94B-5D354BC8DBEA}"/>
              </a:ext>
            </a:extLst>
          </p:cNvPr>
          <p:cNvSpPr>
            <a:spLocks noGrp="1"/>
          </p:cNvSpPr>
          <p:nvPr>
            <p:ph idx="1"/>
          </p:nvPr>
        </p:nvSpPr>
        <p:spPr>
          <a:xfrm>
            <a:off x="549275" y="395288"/>
            <a:ext cx="6027738" cy="8353425"/>
          </a:xfrm>
        </p:spPr>
        <p:txBody>
          <a:bodyPr/>
          <a:lstStyle/>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октября 2002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126</a:t>
            </a:r>
            <a:r>
              <a:rPr lang="ru-RU" altLang="ru-RU" sz="1400">
                <a:latin typeface="Times New Roman" panose="02020603050405020304" pitchFamily="18" charset="0"/>
                <a:cs typeface="Times New Roman" panose="02020603050405020304" pitchFamily="18" charset="0"/>
              </a:rPr>
              <a:t> (105 км от города Новый Уренгой) по охране компрессорной станции «Пуртазовская» Новоуренгойского ЛПУ ООО «Сургутгазпром». Место дислокации – КС «Пуртазовская» (п. Уренгой Пуровского района).</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г. № 110 ПЧ № 126 переименована в ПЧ № 29, а с 1 января 2012 года переподчинена ФКУ «8 ОФПС ГПС по ЯНАО (договорной)».</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января 2003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128</a:t>
            </a:r>
            <a:r>
              <a:rPr lang="ru-RU" altLang="ru-RU" sz="1400">
                <a:latin typeface="Times New Roman" panose="02020603050405020304" pitchFamily="18" charset="0"/>
                <a:cs typeface="Times New Roman" panose="02020603050405020304" pitchFamily="18" charset="0"/>
              </a:rPr>
              <a:t> (250 км от города Новый Уренгой) по охране объектов ООО «Новатэк – Юрхаровнефтегаз».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г. № 110 ПЧ № 128 переименована в ПЧ № 31. С 1 января 2010 года часть расформирована. </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июня 2003 года</a:t>
            </a:r>
            <a:r>
              <a:rPr lang="ru-RU" altLang="ru-RU" sz="1400">
                <a:latin typeface="Times New Roman" panose="02020603050405020304" pitchFamily="18" charset="0"/>
                <a:cs typeface="Times New Roman" panose="02020603050405020304" pitchFamily="18" charset="0"/>
              </a:rPr>
              <a:t> – день основания пожарной части № 129 по охране установки комплексной подготовки газа № 2С Заполярного газоконденсатного месторождения ООО «Газпром добыча Ямбург» ПАО «Газпром». В 2005 году часть передислоцирована на Ямбургское газоконденсатной месторождение.</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г. № 110 ПЧ № 129 переименована в ПЧ № 32.</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2021 года штат пожарной части № 32 и отдельного поста пожарной части № 32, дислоцированных на территории Ямбургского нефтегазоконденсатного месторождения, сокращен (подразделения расформированы).</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декабря 2003 года</a:t>
            </a:r>
            <a:r>
              <a:rPr lang="ru-RU" altLang="ru-RU" sz="1400">
                <a:latin typeface="Times New Roman" panose="02020603050405020304" pitchFamily="18" charset="0"/>
                <a:cs typeface="Times New Roman" panose="02020603050405020304" pitchFamily="18" charset="0"/>
              </a:rPr>
              <a:t> – день основания пожарной части технической службы </a:t>
            </a:r>
            <a:r>
              <a:rPr lang="ru-RU" altLang="ru-RU" sz="1400" b="1">
                <a:latin typeface="Times New Roman" panose="02020603050405020304" pitchFamily="18" charset="0"/>
                <a:cs typeface="Times New Roman" panose="02020603050405020304" pitchFamily="18" charset="0"/>
              </a:rPr>
              <a:t>№ 132</a:t>
            </a:r>
            <a:r>
              <a:rPr lang="ru-RU" altLang="ru-RU" sz="1400">
                <a:latin typeface="Times New Roman" panose="02020603050405020304" pitchFamily="18" charset="0"/>
                <a:cs typeface="Times New Roman" panose="02020603050405020304" pitchFamily="18" charset="0"/>
              </a:rPr>
              <a:t> по ремонту и обслуживанию автопарка 3 отряда ГПС. Место дислокации – Западная промзона города Новый Уренгой.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января 2009 года приказом  МЧС России от 02.03.2009 г. № 110 ПЧ № 132 передана в  ФГКУ «3 ОФПС по ЯНАО».</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июня 2004 года </a:t>
            </a:r>
            <a:r>
              <a:rPr lang="ru-RU" altLang="ru-RU" sz="1400">
                <a:latin typeface="Times New Roman" panose="02020603050405020304" pitchFamily="18" charset="0"/>
                <a:cs typeface="Times New Roman" panose="02020603050405020304" pitchFamily="18" charset="0"/>
              </a:rPr>
              <a:t>– день основания пожарной части </a:t>
            </a:r>
            <a:r>
              <a:rPr lang="ru-RU" altLang="ru-RU" sz="1400" b="1">
                <a:latin typeface="Times New Roman" panose="02020603050405020304" pitchFamily="18" charset="0"/>
                <a:cs typeface="Times New Roman" panose="02020603050405020304" pitchFamily="18" charset="0"/>
              </a:rPr>
              <a:t>№ 139</a:t>
            </a:r>
            <a:r>
              <a:rPr lang="ru-RU" altLang="ru-RU" sz="1400">
                <a:latin typeface="Times New Roman" panose="02020603050405020304" pitchFamily="18" charset="0"/>
                <a:cs typeface="Times New Roman" panose="02020603050405020304" pitchFamily="18" charset="0"/>
              </a:rPr>
              <a:t> (150 км. от города Новый Уренгой, севернее северного Полярного круга) по охране объектов ООО «Газпром добыча Уренгой» ПАО «Газпром».</a:t>
            </a:r>
            <a:r>
              <a:rPr lang="ru-RU" altLang="ru-RU" sz="1400" b="1">
                <a:latin typeface="Times New Roman" panose="02020603050405020304" pitchFamily="18" charset="0"/>
                <a:cs typeface="Times New Roman" panose="02020603050405020304" pitchFamily="18" charset="0"/>
              </a:rPr>
              <a:t> </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г. № 110 ПЧ № 139 переименована в ПЧ № 33.</a:t>
            </a:r>
            <a:r>
              <a:rPr lang="ru-RU" altLang="ru-RU" sz="1400" b="1">
                <a:latin typeface="Times New Roman" panose="02020603050405020304" pitchFamily="18" charset="0"/>
                <a:cs typeface="Times New Roman" panose="02020603050405020304" pitchFamily="18" charset="0"/>
              </a:rPr>
              <a:t> </a:t>
            </a:r>
          </a:p>
          <a:p>
            <a:pPr marL="0" indent="271463" algn="just">
              <a:lnSpc>
                <a:spcPts val="1675"/>
              </a:lnSpc>
              <a:spcBef>
                <a:spcPct val="0"/>
              </a:spcBef>
              <a:buFontTx/>
              <a:buNone/>
            </a:pPr>
            <a:r>
              <a:rPr lang="ru-RU" altLang="ru-RU" sz="1400" b="1">
                <a:latin typeface="Times New Roman" panose="02020603050405020304" pitchFamily="18" charset="0"/>
                <a:cs typeface="Times New Roman" panose="02020603050405020304" pitchFamily="18" charset="0"/>
              </a:rPr>
              <a:t>1 марта 2005 года</a:t>
            </a:r>
            <a:r>
              <a:rPr lang="ru-RU" altLang="ru-RU" sz="1400">
                <a:latin typeface="Times New Roman" panose="02020603050405020304" pitchFamily="18" charset="0"/>
                <a:cs typeface="Times New Roman" panose="02020603050405020304" pitchFamily="18" charset="0"/>
              </a:rPr>
              <a:t> – день основания пожарной части </a:t>
            </a:r>
            <a:r>
              <a:rPr lang="ru-RU" altLang="ru-RU" sz="1400" b="1">
                <a:latin typeface="Times New Roman" panose="02020603050405020304" pitchFamily="18" charset="0"/>
                <a:cs typeface="Times New Roman" panose="02020603050405020304" pitchFamily="18" charset="0"/>
              </a:rPr>
              <a:t>№ 140</a:t>
            </a:r>
            <a:r>
              <a:rPr lang="ru-RU" altLang="ru-RU" sz="1400">
                <a:latin typeface="Times New Roman" panose="02020603050405020304" pitchFamily="18" charset="0"/>
                <a:cs typeface="Times New Roman" panose="02020603050405020304" pitchFamily="18" charset="0"/>
              </a:rPr>
              <a:t> (260 км от города Новый Уренгой, севернее северного Полярного круга) по охране объектов Находкинского нефтегазового месторождения ТПП «Ямалнефтегаз» ООО «ЛУКОЙЛ – Западная Сибирь».</a:t>
            </a:r>
          </a:p>
          <a:p>
            <a:pPr marL="0" indent="271463" algn="just">
              <a:lnSpc>
                <a:spcPts val="1675"/>
              </a:lnSpc>
              <a:spcBef>
                <a:spcPct val="0"/>
              </a:spcBef>
              <a:buFontTx/>
              <a:buNone/>
            </a:pPr>
            <a:r>
              <a:rPr lang="ru-RU" altLang="ru-RU" sz="1400">
                <a:latin typeface="Times New Roman" panose="02020603050405020304" pitchFamily="18" charset="0"/>
                <a:cs typeface="Times New Roman" panose="02020603050405020304" pitchFamily="18" charset="0"/>
              </a:rPr>
              <a:t>С 1 июля 2009 года приказом  МЧС России от 02.03.2009 № 110 ПЧ № 140 переименована в ПЧ № 22.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Рисунок 1">
            <a:extLst>
              <a:ext uri="{FF2B5EF4-FFF2-40B4-BE49-F238E27FC236}">
                <a16:creationId xmlns:a16="http://schemas.microsoft.com/office/drawing/2014/main" id="{51FA4D43-E1C1-470D-A4D7-E596AFB39E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277813"/>
            <a:ext cx="324643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Рисунок 2">
            <a:extLst>
              <a:ext uri="{FF2B5EF4-FFF2-40B4-BE49-F238E27FC236}">
                <a16:creationId xmlns:a16="http://schemas.microsoft.com/office/drawing/2014/main" id="{6C291B74-42AA-4388-B709-FE8A9C227F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6084888"/>
            <a:ext cx="35401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Прямоугольник 3">
            <a:extLst>
              <a:ext uri="{FF2B5EF4-FFF2-40B4-BE49-F238E27FC236}">
                <a16:creationId xmlns:a16="http://schemas.microsoft.com/office/drawing/2014/main" id="{AD652E6C-FFC1-4A2B-97AC-38EA8ACB72F0}"/>
              </a:ext>
            </a:extLst>
          </p:cNvPr>
          <p:cNvSpPr>
            <a:spLocks noChangeArrowheads="1"/>
          </p:cNvSpPr>
          <p:nvPr/>
        </p:nvSpPr>
        <p:spPr bwMode="auto">
          <a:xfrm>
            <a:off x="598488" y="3132138"/>
            <a:ext cx="5854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1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Работники ФГБУ «4 отряд ФПС ГПС по Ямало-ненецкому автономному округу (договорной)» в 2019 году принимали участие в гарнизонных соревнованиях  по волейболу на «Кубок В. Кравцова», где команда аппарата отряда заняла 2 место, по пожарно-прикладному спорту на «Кубок А. Шалыгина», в том числе в качестве судей.</a:t>
            </a:r>
          </a:p>
          <a:p>
            <a:pPr algn="just">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Участвовали в соревнованиях по легкой атлетике среди подразделений  ФГБУ «4 отряд ФПС ГПС по Ямало-ненецкому автономному округу (договорной)», в 2020 году в гарнизонных соревнованиях  по волейболу на «Кубок В. Кравцова», где команда аппарата отряда заняла 1 место.</a:t>
            </a:r>
          </a:p>
          <a:p>
            <a:pPr algn="just">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Работники ФГБУ «4 отряд ФПС ГПС по Ямало-ненецкому автономному округу (договорной)» приняли участие в благотворительном забеге «Бегу во благо 2020».</a:t>
            </a:r>
            <a:endParaRPr lang="ru-RU" altLang="ru-RU" sz="12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CF83E7AE-4814-433A-B646-774B908FE2D5}"/>
              </a:ext>
            </a:extLst>
          </p:cNvPr>
          <p:cNvSpPr>
            <a:spLocks noGrp="1" noChangeArrowheads="1"/>
          </p:cNvSpPr>
          <p:nvPr>
            <p:ph type="body" idx="1"/>
          </p:nvPr>
        </p:nvSpPr>
        <p:spPr>
          <a:xfrm>
            <a:off x="549275" y="1187450"/>
            <a:ext cx="5956300" cy="6034088"/>
          </a:xfrm>
        </p:spPr>
        <p:txBody>
          <a:bodyPr/>
          <a:lstStyle/>
          <a:p>
            <a:pPr algn="ctr" eaLnBrk="1" hangingPunct="1">
              <a:buFontTx/>
              <a:buNone/>
            </a:pPr>
            <a:endParaRPr lang="ru-RU" altLang="ru-RU" b="1">
              <a:latin typeface="Times New Roman" panose="02020603050405020304" pitchFamily="18" charset="0"/>
            </a:endParaRPr>
          </a:p>
          <a:p>
            <a:pPr algn="ctr" eaLnBrk="1" hangingPunct="1">
              <a:buFontTx/>
              <a:buNone/>
            </a:pPr>
            <a:endParaRPr lang="ru-RU" altLang="ru-RU" b="1">
              <a:latin typeface="Times New Roman" panose="02020603050405020304" pitchFamily="18" charset="0"/>
            </a:endParaRPr>
          </a:p>
          <a:p>
            <a:pPr algn="ctr" eaLnBrk="1" hangingPunct="1">
              <a:buFontTx/>
              <a:buNone/>
            </a:pPr>
            <a:r>
              <a:rPr lang="ru-RU" altLang="ru-RU" b="1" i="1">
                <a:latin typeface="Times New Roman" panose="02020603050405020304" pitchFamily="18" charset="0"/>
              </a:rPr>
              <a:t>Утихнет огонь развеется дым</a:t>
            </a:r>
            <a:br>
              <a:rPr lang="ru-RU" altLang="ru-RU" b="1" i="1">
                <a:latin typeface="Times New Roman" panose="02020603050405020304" pitchFamily="18" charset="0"/>
              </a:rPr>
            </a:br>
            <a:r>
              <a:rPr lang="ru-RU" altLang="ru-RU" b="1" i="1">
                <a:latin typeface="Times New Roman" panose="02020603050405020304" pitchFamily="18" charset="0"/>
              </a:rPr>
              <a:t>Смертельно тяжелого боя</a:t>
            </a:r>
            <a:br>
              <a:rPr lang="ru-RU" altLang="ru-RU" b="1" i="1">
                <a:latin typeface="Times New Roman" panose="02020603050405020304" pitchFamily="18" charset="0"/>
              </a:rPr>
            </a:br>
            <a:r>
              <a:rPr lang="ru-RU" altLang="ru-RU" b="1" i="1">
                <a:latin typeface="Times New Roman" panose="02020603050405020304" pitchFamily="18" charset="0"/>
              </a:rPr>
              <a:t>Давайте встанем и помолчим,</a:t>
            </a:r>
            <a:br>
              <a:rPr lang="ru-RU" altLang="ru-RU" b="1" i="1">
                <a:latin typeface="Times New Roman" panose="02020603050405020304" pitchFamily="18" charset="0"/>
              </a:rPr>
            </a:br>
            <a:r>
              <a:rPr lang="ru-RU" altLang="ru-RU" b="1" i="1">
                <a:latin typeface="Times New Roman" panose="02020603050405020304" pitchFamily="18" charset="0"/>
              </a:rPr>
              <a:t>О подвиге этом помня</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a:extLst>
              <a:ext uri="{FF2B5EF4-FFF2-40B4-BE49-F238E27FC236}">
                <a16:creationId xmlns:a16="http://schemas.microsoft.com/office/drawing/2014/main" id="{C80560FE-196A-4C58-B503-65385C61195F}"/>
              </a:ext>
            </a:extLst>
          </p:cNvPr>
          <p:cNvSpPr>
            <a:spLocks noGrp="1"/>
          </p:cNvSpPr>
          <p:nvPr>
            <p:ph type="title"/>
          </p:nvPr>
        </p:nvSpPr>
        <p:spPr>
          <a:xfrm>
            <a:off x="836613" y="5138738"/>
            <a:ext cx="5616575" cy="431800"/>
          </a:xfrm>
        </p:spPr>
        <p:txBody>
          <a:bodyPr/>
          <a:lstStyle/>
          <a:p>
            <a:pPr algn="ctr"/>
            <a:r>
              <a:rPr lang="ru-RU" altLang="ru-RU">
                <a:latin typeface="Times New Roman" panose="02020603050405020304" pitchFamily="18" charset="0"/>
                <a:cs typeface="Times New Roman" panose="02020603050405020304" pitchFamily="18" charset="0"/>
              </a:rPr>
              <a:t>Кравцов Виктор Владимирович</a:t>
            </a:r>
          </a:p>
        </p:txBody>
      </p:sp>
      <p:pic>
        <p:nvPicPr>
          <p:cNvPr id="97283" name="Рисунок 4">
            <a:extLst>
              <a:ext uri="{FF2B5EF4-FFF2-40B4-BE49-F238E27FC236}">
                <a16:creationId xmlns:a16="http://schemas.microsoft.com/office/drawing/2014/main" id="{7347FAD8-094D-442C-B459-6EEE835D985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631" r="4631"/>
          <a:stretch>
            <a:fillRect/>
          </a:stretch>
        </p:blipFill>
        <p:spPr>
          <a:xfrm>
            <a:off x="1882775" y="539750"/>
            <a:ext cx="3236913" cy="4314825"/>
          </a:xfrm>
        </p:spPr>
      </p:pic>
      <p:sp>
        <p:nvSpPr>
          <p:cNvPr id="97284" name="Текст 3">
            <a:extLst>
              <a:ext uri="{FF2B5EF4-FFF2-40B4-BE49-F238E27FC236}">
                <a16:creationId xmlns:a16="http://schemas.microsoft.com/office/drawing/2014/main" id="{81DCB876-0FD3-44B8-A56B-4A84C91BD578}"/>
              </a:ext>
            </a:extLst>
          </p:cNvPr>
          <p:cNvSpPr>
            <a:spLocks noGrp="1"/>
          </p:cNvSpPr>
          <p:nvPr>
            <p:ph type="body" sz="half" idx="2"/>
          </p:nvPr>
        </p:nvSpPr>
        <p:spPr>
          <a:xfrm>
            <a:off x="549275" y="5837238"/>
            <a:ext cx="5903913" cy="2840037"/>
          </a:xfrm>
        </p:spPr>
        <p:txBody>
          <a:bodyPr/>
          <a:lstStyle/>
          <a:p>
            <a:pPr algn="ctr"/>
            <a:r>
              <a:rPr lang="ru-RU" altLang="ru-RU" sz="1600">
                <a:latin typeface="Times New Roman" panose="02020603050405020304" pitchFamily="18" charset="0"/>
                <a:cs typeface="Times New Roman" panose="02020603050405020304" pitchFamily="18" charset="0"/>
              </a:rPr>
              <a:t>22.02.1960 – 06.02.1989</a:t>
            </a:r>
          </a:p>
          <a:p>
            <a:pPr algn="ctr"/>
            <a:r>
              <a:rPr lang="ru-RU" altLang="ru-RU" sz="1600">
                <a:latin typeface="Times New Roman" panose="02020603050405020304" pitchFamily="18" charset="0"/>
                <a:cs typeface="Times New Roman" panose="02020603050405020304" pitchFamily="18" charset="0"/>
              </a:rPr>
              <a:t>Инспектор ГПН ПЧ № 46</a:t>
            </a:r>
          </a:p>
          <a:p>
            <a:pPr algn="ctr"/>
            <a:r>
              <a:rPr lang="ru-RU" altLang="ru-RU" sz="1600">
                <a:latin typeface="Times New Roman" panose="02020603050405020304" pitchFamily="18" charset="0"/>
                <a:cs typeface="Times New Roman" panose="02020603050405020304" pitchFamily="18" charset="0"/>
              </a:rPr>
              <a:t>Лейтенант внутренней службы</a:t>
            </a:r>
          </a:p>
          <a:p>
            <a:pPr algn="ctr"/>
            <a:r>
              <a:rPr lang="ru-RU" altLang="ru-RU" sz="1600">
                <a:latin typeface="Times New Roman" panose="02020603050405020304" pitchFamily="18" charset="0"/>
                <a:cs typeface="Times New Roman" panose="02020603050405020304" pitchFamily="18" charset="0"/>
              </a:rPr>
              <a:t>Погиб в результате полученных ожогов при тушении пожара в поселке Северный (район выезда ПЧ № 46).</a:t>
            </a:r>
          </a:p>
          <a:p>
            <a:pPr algn="ctr"/>
            <a:r>
              <a:rPr lang="ru-RU" altLang="ru-RU" sz="1600">
                <a:latin typeface="Times New Roman" panose="02020603050405020304" pitchFamily="18" charset="0"/>
                <a:cs typeface="Times New Roman" panose="02020603050405020304" pitchFamily="18" charset="0"/>
              </a:rPr>
              <a:t>Указом Президиума Верховного Совета СССР от 06.07.1989 № 112 награжден орденом «За личное мужество» (посмертно). </a:t>
            </a:r>
          </a:p>
          <a:p>
            <a:pPr algn="ctr"/>
            <a:r>
              <a:rPr lang="ru-RU" altLang="ru-RU" sz="1600">
                <a:latin typeface="Times New Roman" panose="02020603050405020304" pitchFamily="18" charset="0"/>
                <a:cs typeface="Times New Roman" panose="02020603050405020304" pitchFamily="18" charset="0"/>
              </a:rPr>
              <a:t>Захоронен в г. Луганск, Украина</a:t>
            </a:r>
          </a:p>
          <a:p>
            <a:endParaRPr lang="ru-RU" altLang="ru-RU">
              <a:latin typeface="Times New Roman" panose="02020603050405020304" pitchFamily="18" charset="0"/>
              <a:cs typeface="Times New Roman" panose="02020603050405020304" pitchFamily="18" charset="0"/>
            </a:endParaRPr>
          </a:p>
          <a:p>
            <a:endParaRPr lang="ru-RU" altLang="ru-RU"/>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Рисунок 2">
            <a:extLst>
              <a:ext uri="{FF2B5EF4-FFF2-40B4-BE49-F238E27FC236}">
                <a16:creationId xmlns:a16="http://schemas.microsoft.com/office/drawing/2014/main" id="{883CC1E7-CDA7-450C-8C36-FC60144FC5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539750"/>
            <a:ext cx="33115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Заголовок 1">
            <a:extLst>
              <a:ext uri="{FF2B5EF4-FFF2-40B4-BE49-F238E27FC236}">
                <a16:creationId xmlns:a16="http://schemas.microsoft.com/office/drawing/2014/main" id="{6D0D555B-5A3B-4D14-BD5A-0150CB3FC818}"/>
              </a:ext>
            </a:extLst>
          </p:cNvPr>
          <p:cNvSpPr>
            <a:spLocks noGrp="1"/>
          </p:cNvSpPr>
          <p:nvPr>
            <p:ph type="title"/>
          </p:nvPr>
        </p:nvSpPr>
        <p:spPr>
          <a:xfrm>
            <a:off x="692150" y="4805363"/>
            <a:ext cx="5616575" cy="431800"/>
          </a:xfrm>
        </p:spPr>
        <p:txBody>
          <a:bodyPr/>
          <a:lstStyle/>
          <a:p>
            <a:r>
              <a:rPr lang="ru-RU" altLang="ru-RU" sz="2000" b="1">
                <a:latin typeface="Times New Roman" panose="02020603050405020304" pitchFamily="18" charset="0"/>
                <a:cs typeface="Times New Roman" panose="02020603050405020304" pitchFamily="18" charset="0"/>
              </a:rPr>
              <a:t>Герасимов Сергей Михайлович</a:t>
            </a:r>
          </a:p>
        </p:txBody>
      </p:sp>
      <p:sp>
        <p:nvSpPr>
          <p:cNvPr id="8" name="Текст 3">
            <a:extLst>
              <a:ext uri="{FF2B5EF4-FFF2-40B4-BE49-F238E27FC236}">
                <a16:creationId xmlns:a16="http://schemas.microsoft.com/office/drawing/2014/main" id="{A3B87A25-7170-4B82-AE51-639DE077C940}"/>
              </a:ext>
            </a:extLst>
          </p:cNvPr>
          <p:cNvSpPr txBox="1">
            <a:spLocks/>
          </p:cNvSpPr>
          <p:nvPr/>
        </p:nvSpPr>
        <p:spPr>
          <a:xfrm>
            <a:off x="549275" y="5484813"/>
            <a:ext cx="5903913" cy="28400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sz="1600" kern="0" dirty="0">
                <a:latin typeface="Times New Roman" panose="02020603050405020304" pitchFamily="18" charset="0"/>
                <a:cs typeface="Times New Roman" panose="02020603050405020304" pitchFamily="18" charset="0"/>
              </a:rPr>
              <a:t>30.11.1957 – 07.01.1995</a:t>
            </a:r>
          </a:p>
          <a:p>
            <a:pPr marL="0" indent="0" algn="ctr">
              <a:buFontTx/>
              <a:buNone/>
              <a:defRPr/>
            </a:pPr>
            <a:r>
              <a:rPr lang="ru-RU" sz="1600" kern="0" dirty="0">
                <a:latin typeface="Times New Roman" panose="02020603050405020304" pitchFamily="18" charset="0"/>
                <a:cs typeface="Times New Roman" panose="02020603050405020304" pitchFamily="18" charset="0"/>
              </a:rPr>
              <a:t>Начальник караула ПЧ № 30</a:t>
            </a:r>
          </a:p>
          <a:p>
            <a:pPr marL="0" indent="0" algn="ctr">
              <a:buFontTx/>
              <a:buNone/>
              <a:defRPr/>
            </a:pPr>
            <a:r>
              <a:rPr lang="ru-RU" sz="1600" kern="0" dirty="0">
                <a:latin typeface="Times New Roman" panose="02020603050405020304" pitchFamily="18" charset="0"/>
                <a:cs typeface="Times New Roman" panose="02020603050405020304" pitchFamily="18" charset="0"/>
              </a:rPr>
              <a:t>Старший лейтенант внутренней службы</a:t>
            </a:r>
          </a:p>
          <a:p>
            <a:pPr marL="0" indent="0" algn="ctr">
              <a:buFontTx/>
              <a:buNone/>
              <a:defRPr/>
            </a:pPr>
            <a:r>
              <a:rPr lang="ru-RU" sz="1600" kern="0" dirty="0">
                <a:latin typeface="Times New Roman" panose="02020603050405020304" pitchFamily="18" charset="0"/>
                <a:cs typeface="Times New Roman" panose="02020603050405020304" pitchFamily="18" charset="0"/>
              </a:rPr>
              <a:t>Погиб при тушении пожара в жилом доме№ 43 ул. Звездная г. Новый Уренгой</a:t>
            </a:r>
          </a:p>
          <a:p>
            <a:pPr marL="0" indent="0" algn="ctr">
              <a:buFontTx/>
              <a:buNone/>
              <a:defRPr/>
            </a:pPr>
            <a:r>
              <a:rPr lang="ru-RU" sz="1600" kern="0" dirty="0">
                <a:latin typeface="Times New Roman" panose="02020603050405020304" pitchFamily="18" charset="0"/>
                <a:cs typeface="Times New Roman" panose="02020603050405020304" pitchFamily="18" charset="0"/>
              </a:rPr>
              <a:t>Захоронен в г. Екатеринбург</a:t>
            </a:r>
          </a:p>
          <a:p>
            <a:pPr marL="0" indent="0">
              <a:buFontTx/>
              <a:buNone/>
              <a:defRPr/>
            </a:pPr>
            <a:endParaRPr lang="ru-RU" sz="1400" kern="0" dirty="0">
              <a:latin typeface="Times New Roman" panose="02020603050405020304" pitchFamily="18" charset="0"/>
              <a:cs typeface="Times New Roman" panose="02020603050405020304" pitchFamily="18" charset="0"/>
            </a:endParaRPr>
          </a:p>
          <a:p>
            <a:pPr>
              <a:defRPr/>
            </a:pPr>
            <a:endParaRPr lang="ru-RU" kern="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ECD7A3-E835-4A4C-B9BA-5CEC7906B2D9}"/>
              </a:ext>
            </a:extLst>
          </p:cNvPr>
          <p:cNvSpPr txBox="1">
            <a:spLocks/>
          </p:cNvSpPr>
          <p:nvPr/>
        </p:nvSpPr>
        <p:spPr>
          <a:xfrm>
            <a:off x="692150" y="4765675"/>
            <a:ext cx="5616575" cy="431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ru-RU" sz="2000" b="1" kern="0" dirty="0">
                <a:latin typeface="Times New Roman" panose="02020603050405020304" pitchFamily="18" charset="0"/>
                <a:cs typeface="Times New Roman" panose="02020603050405020304" pitchFamily="18" charset="0"/>
              </a:rPr>
              <a:t>Максимов Вячеслав Николаевич</a:t>
            </a:r>
          </a:p>
        </p:txBody>
      </p:sp>
      <p:sp>
        <p:nvSpPr>
          <p:cNvPr id="3" name="Текст 3">
            <a:extLst>
              <a:ext uri="{FF2B5EF4-FFF2-40B4-BE49-F238E27FC236}">
                <a16:creationId xmlns:a16="http://schemas.microsoft.com/office/drawing/2014/main" id="{1AF6B4B2-49FA-4997-816E-FCD5F566F549}"/>
              </a:ext>
            </a:extLst>
          </p:cNvPr>
          <p:cNvSpPr txBox="1">
            <a:spLocks/>
          </p:cNvSpPr>
          <p:nvPr/>
        </p:nvSpPr>
        <p:spPr>
          <a:xfrm>
            <a:off x="549275" y="5453063"/>
            <a:ext cx="5903913" cy="28400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sz="1600" kern="0" dirty="0">
                <a:latin typeface="Times New Roman" panose="02020603050405020304" pitchFamily="18" charset="0"/>
                <a:cs typeface="Times New Roman" panose="02020603050405020304" pitchFamily="18" charset="0"/>
              </a:rPr>
              <a:t>16.08.1969 – 26.12.2005</a:t>
            </a:r>
          </a:p>
          <a:p>
            <a:pPr marL="0" indent="0" algn="ctr">
              <a:buFontTx/>
              <a:buNone/>
              <a:defRPr/>
            </a:pPr>
            <a:r>
              <a:rPr lang="ru-RU" sz="1600" kern="0" dirty="0">
                <a:latin typeface="Times New Roman" panose="02020603050405020304" pitchFamily="18" charset="0"/>
                <a:cs typeface="Times New Roman" panose="02020603050405020304" pitchFamily="18" charset="0"/>
              </a:rPr>
              <a:t>Помощник начальника караула ПЧ № 30</a:t>
            </a:r>
          </a:p>
          <a:p>
            <a:pPr marL="0" indent="0" algn="ctr">
              <a:buFontTx/>
              <a:buNone/>
              <a:defRPr/>
            </a:pPr>
            <a:r>
              <a:rPr lang="ru-RU" sz="1600" kern="0" dirty="0">
                <a:latin typeface="Times New Roman" panose="02020603050405020304" pitchFamily="18" charset="0"/>
                <a:cs typeface="Times New Roman" panose="02020603050405020304" pitchFamily="18" charset="0"/>
              </a:rPr>
              <a:t>Прапорщик внутренней службы</a:t>
            </a:r>
          </a:p>
          <a:p>
            <a:pPr marL="0" indent="0" algn="ctr">
              <a:buFontTx/>
              <a:buNone/>
              <a:defRPr/>
            </a:pPr>
            <a:r>
              <a:rPr lang="ru-RU" sz="1600" kern="0" dirty="0">
                <a:latin typeface="Times New Roman" panose="02020603050405020304" pitchFamily="18" charset="0"/>
                <a:cs typeface="Times New Roman" panose="02020603050405020304" pitchFamily="18" charset="0"/>
              </a:rPr>
              <a:t>Погиб при тушении пожара в жилом доме№ 2 ул. Надымская г. Новый Уренгой</a:t>
            </a:r>
          </a:p>
          <a:p>
            <a:pPr marL="0" indent="0" algn="ctr">
              <a:buFontTx/>
              <a:buNone/>
              <a:defRPr/>
            </a:pPr>
            <a:r>
              <a:rPr lang="ru-RU" sz="1600" kern="0" dirty="0">
                <a:latin typeface="Times New Roman" panose="02020603050405020304" pitchFamily="18" charset="0"/>
                <a:cs typeface="Times New Roman" panose="02020603050405020304" pitchFamily="18" charset="0"/>
              </a:rPr>
              <a:t>Указом Президента Российской Федерации от 19.12.2006 награжден орденом Мужества (посмертно)</a:t>
            </a:r>
          </a:p>
          <a:p>
            <a:pPr marL="0" indent="0" algn="ctr">
              <a:buFontTx/>
              <a:buNone/>
              <a:defRPr/>
            </a:pPr>
            <a:r>
              <a:rPr lang="ru-RU" sz="1600" kern="0" dirty="0">
                <a:latin typeface="Times New Roman" panose="02020603050405020304" pitchFamily="18" charset="0"/>
                <a:cs typeface="Times New Roman" panose="02020603050405020304" pitchFamily="18" charset="0"/>
              </a:rPr>
              <a:t>Захоронен в д. Кошноруй Канашского р-на Чувашской Республики</a:t>
            </a:r>
          </a:p>
          <a:p>
            <a:pPr marL="0" indent="0">
              <a:buFontTx/>
              <a:buNone/>
              <a:defRPr/>
            </a:pPr>
            <a:endParaRPr lang="ru-RU" sz="1600" kern="0" dirty="0">
              <a:latin typeface="Times New Roman" panose="02020603050405020304" pitchFamily="18" charset="0"/>
              <a:cs typeface="Times New Roman" panose="02020603050405020304" pitchFamily="18" charset="0"/>
            </a:endParaRPr>
          </a:p>
          <a:p>
            <a:pPr>
              <a:defRPr/>
            </a:pPr>
            <a:endParaRPr lang="ru-RU" kern="0" dirty="0"/>
          </a:p>
        </p:txBody>
      </p:sp>
      <p:pic>
        <p:nvPicPr>
          <p:cNvPr id="99332" name="Рисунок 3">
            <a:extLst>
              <a:ext uri="{FF2B5EF4-FFF2-40B4-BE49-F238E27FC236}">
                <a16:creationId xmlns:a16="http://schemas.microsoft.com/office/drawing/2014/main" id="{0449E3C7-D951-4B0E-9476-C282A4E9F8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539750"/>
            <a:ext cx="322421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Заголовок 1">
            <a:extLst>
              <a:ext uri="{FF2B5EF4-FFF2-40B4-BE49-F238E27FC236}">
                <a16:creationId xmlns:a16="http://schemas.microsoft.com/office/drawing/2014/main" id="{2A3D306E-24AD-4656-80E1-622CF2910B13}"/>
              </a:ext>
            </a:extLst>
          </p:cNvPr>
          <p:cNvSpPr>
            <a:spLocks noGrp="1"/>
          </p:cNvSpPr>
          <p:nvPr>
            <p:ph type="title"/>
          </p:nvPr>
        </p:nvSpPr>
        <p:spPr>
          <a:xfrm>
            <a:off x="342900" y="366713"/>
            <a:ext cx="6172200" cy="1397000"/>
          </a:xfrm>
        </p:spPr>
        <p:txBody>
          <a:bodyPr/>
          <a:lstStyle/>
          <a:p>
            <a:r>
              <a:rPr lang="ru-RU" altLang="ru-RU" sz="1800">
                <a:latin typeface="Times New Roman" panose="02020603050405020304" pitchFamily="18" charset="0"/>
                <a:cs typeface="Times New Roman" panose="02020603050405020304" pitchFamily="18" charset="0"/>
              </a:rPr>
              <a:t>Ежегодно, в соответствии с приказом МЧС России </a:t>
            </a:r>
            <a:br>
              <a:rPr lang="ru-RU" altLang="ru-RU" sz="1800">
                <a:latin typeface="Times New Roman" panose="02020603050405020304" pitchFamily="18" charset="0"/>
                <a:cs typeface="Times New Roman" panose="02020603050405020304" pitchFamily="18" charset="0"/>
              </a:rPr>
            </a:br>
            <a:r>
              <a:rPr lang="ru-RU" altLang="ru-RU" sz="1800">
                <a:latin typeface="Times New Roman" panose="02020603050405020304" pitchFamily="18" charset="0"/>
                <a:cs typeface="Times New Roman" panose="02020603050405020304" pitchFamily="18" charset="0"/>
              </a:rPr>
              <a:t>от 08 августа 2012 года № 483, отряд отмечает День памяти сотрудников, погибших при исполнении служебных обязанностей</a:t>
            </a:r>
          </a:p>
        </p:txBody>
      </p:sp>
      <p:pic>
        <p:nvPicPr>
          <p:cNvPr id="100355" name="Рисунок 4">
            <a:extLst>
              <a:ext uri="{FF2B5EF4-FFF2-40B4-BE49-F238E27FC236}">
                <a16:creationId xmlns:a16="http://schemas.microsoft.com/office/drawing/2014/main" id="{84903C49-27ED-470D-8D1D-9336DA6A7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5651500"/>
            <a:ext cx="30702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Рисунок 5">
            <a:extLst>
              <a:ext uri="{FF2B5EF4-FFF2-40B4-BE49-F238E27FC236}">
                <a16:creationId xmlns:a16="http://schemas.microsoft.com/office/drawing/2014/main" id="{1CB642C9-B806-46B4-AB7A-C71675CC32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179638"/>
            <a:ext cx="247967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Рисунок 7">
            <a:extLst>
              <a:ext uri="{FF2B5EF4-FFF2-40B4-BE49-F238E27FC236}">
                <a16:creationId xmlns:a16="http://schemas.microsoft.com/office/drawing/2014/main" id="{DB2FD59E-B3EB-4D4B-889B-A749FCB4CD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179638"/>
            <a:ext cx="335756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Прямоугольник 8">
            <a:extLst>
              <a:ext uri="{FF2B5EF4-FFF2-40B4-BE49-F238E27FC236}">
                <a16:creationId xmlns:a16="http://schemas.microsoft.com/office/drawing/2014/main" id="{2AAFD4C3-667A-4814-8446-E261A3659A9F}"/>
              </a:ext>
            </a:extLst>
          </p:cNvPr>
          <p:cNvSpPr>
            <a:spLocks noChangeArrowheads="1"/>
          </p:cNvSpPr>
          <p:nvPr/>
        </p:nvSpPr>
        <p:spPr bwMode="auto">
          <a:xfrm>
            <a:off x="287338" y="4284663"/>
            <a:ext cx="6524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600">
                <a:latin typeface="Times New Roman" panose="02020603050405020304" pitchFamily="18" charset="0"/>
                <a:cs typeface="Times New Roman" panose="02020603050405020304" pitchFamily="18" charset="0"/>
              </a:rPr>
              <a:t>Торжественное построение на фасаде, зачитывается историческая справка о сотрудниках, погибших при исполнении служебных обязанностей, звучат сирены пожарно-спасательной техники, к Памятной мемориальной доске возлагаются цветы….. Помним. Чтим.</a:t>
            </a:r>
          </a:p>
        </p:txBody>
      </p:sp>
      <p:sp>
        <p:nvSpPr>
          <p:cNvPr id="100359" name="Прямоугольник 8">
            <a:extLst>
              <a:ext uri="{FF2B5EF4-FFF2-40B4-BE49-F238E27FC236}">
                <a16:creationId xmlns:a16="http://schemas.microsoft.com/office/drawing/2014/main" id="{28D8F479-E436-42CF-B47E-029D885992A4}"/>
              </a:ext>
            </a:extLst>
          </p:cNvPr>
          <p:cNvSpPr>
            <a:spLocks noChangeArrowheads="1"/>
          </p:cNvSpPr>
          <p:nvPr/>
        </p:nvSpPr>
        <p:spPr bwMode="auto">
          <a:xfrm>
            <a:off x="287338" y="4284663"/>
            <a:ext cx="6524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600">
                <a:latin typeface="Times New Roman" panose="02020603050405020304" pitchFamily="18" charset="0"/>
                <a:cs typeface="Times New Roman" panose="02020603050405020304" pitchFamily="18" charset="0"/>
              </a:rPr>
              <a:t>Торжественное построение на фасаде, зачитывается историческая справка о сотрудниках, погибших при исполнении служебных обязанностей, звучат сирены пожарно-спасательной техники, к Памятной мемориальной доске возлагаются цветы….. Помним. Чтим.</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Объект 3">
            <a:extLst>
              <a:ext uri="{FF2B5EF4-FFF2-40B4-BE49-F238E27FC236}">
                <a16:creationId xmlns:a16="http://schemas.microsoft.com/office/drawing/2014/main" id="{7C7A3FD8-1ED1-499D-833D-3117E16E9F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03275" y="1258888"/>
            <a:ext cx="5140325" cy="4011612"/>
          </a:xfrm>
        </p:spPr>
      </p:pic>
      <p:sp>
        <p:nvSpPr>
          <p:cNvPr id="101379" name="Прямоугольник 5">
            <a:extLst>
              <a:ext uri="{FF2B5EF4-FFF2-40B4-BE49-F238E27FC236}">
                <a16:creationId xmlns:a16="http://schemas.microsoft.com/office/drawing/2014/main" id="{F6C7A718-6064-4417-8278-769263CED9FB}"/>
              </a:ext>
            </a:extLst>
          </p:cNvPr>
          <p:cNvSpPr>
            <a:spLocks noChangeArrowheads="1"/>
          </p:cNvSpPr>
          <p:nvPr/>
        </p:nvSpPr>
        <p:spPr bwMode="auto">
          <a:xfrm>
            <a:off x="420688" y="5654675"/>
            <a:ext cx="5905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500">
                <a:latin typeface="Times New Roman" panose="02020603050405020304" pitchFamily="18" charset="0"/>
                <a:cs typeface="Times New Roman" panose="02020603050405020304" pitchFamily="18" charset="0"/>
              </a:rPr>
              <a:t> В церемонии открытия монумента приняли участие начальник Главного управления МЧС России по Ямало-Ненецкому автономному округу полковник внутренней службы Гилёв Олег Владимирович, первый заместитель главы города Новый Уренгой Пузанов Виктор Николаевич, ветеран пожарной охраны Бакалейко Владимир Иванович, начальник Новоуренгойского пожарно-спасательного гарнизона Осипенко Александр Валерьевич. </a:t>
            </a:r>
          </a:p>
          <a:p>
            <a:pPr algn="just">
              <a:spcBef>
                <a:spcPct val="0"/>
              </a:spcBef>
              <a:buFontTx/>
              <a:buNone/>
            </a:pPr>
            <a:r>
              <a:rPr lang="ru-RU" altLang="ru-RU" sz="1500">
                <a:latin typeface="Times New Roman" panose="02020603050405020304" pitchFamily="18" charset="0"/>
                <a:cs typeface="Times New Roman" panose="02020603050405020304" pitchFamily="18" charset="0"/>
              </a:rPr>
              <a:t>В 2018 году советом ветеранов пожарных и спасателей города Новый Уренгой было принято решение увековечить память пожарных посредством установки скульптуры, посвящённой героической истории службы спасения, мужеству сотрудников и работников пожарной охраны Ямала. Решение поддержала администрация, предприятия нефтегазовой отрасли и граждане города Новый Уренгой. </a:t>
            </a:r>
          </a:p>
        </p:txBody>
      </p:sp>
      <p:sp>
        <p:nvSpPr>
          <p:cNvPr id="101380" name="Прямоугольник 6">
            <a:extLst>
              <a:ext uri="{FF2B5EF4-FFF2-40B4-BE49-F238E27FC236}">
                <a16:creationId xmlns:a16="http://schemas.microsoft.com/office/drawing/2014/main" id="{5A35B320-8A31-4EB3-BECF-CA04E5B99524}"/>
              </a:ext>
            </a:extLst>
          </p:cNvPr>
          <p:cNvSpPr>
            <a:spLocks noChangeArrowheads="1"/>
          </p:cNvSpPr>
          <p:nvPr/>
        </p:nvSpPr>
        <p:spPr bwMode="auto">
          <a:xfrm>
            <a:off x="479425" y="261938"/>
            <a:ext cx="59039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500" b="1">
                <a:latin typeface="Times New Roman" panose="02020603050405020304" pitchFamily="18" charset="0"/>
                <a:cs typeface="Times New Roman" panose="02020603050405020304" pitchFamily="18" charset="0"/>
              </a:rPr>
              <a:t>1 декабря 2021 года в городе Новый Уренгой состоялось торжественное открытие монумента пожарным, погибшим при исполнении служебного долга.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ъект 2">
            <a:extLst>
              <a:ext uri="{FF2B5EF4-FFF2-40B4-BE49-F238E27FC236}">
                <a16:creationId xmlns:a16="http://schemas.microsoft.com/office/drawing/2014/main" id="{FBD8B635-CB76-4F0E-8A50-7C8C56B40B2B}"/>
              </a:ext>
            </a:extLst>
          </p:cNvPr>
          <p:cNvSpPr>
            <a:spLocks noGrp="1"/>
          </p:cNvSpPr>
          <p:nvPr>
            <p:ph idx="1"/>
          </p:nvPr>
        </p:nvSpPr>
        <p:spPr>
          <a:xfrm>
            <a:off x="404813" y="395288"/>
            <a:ext cx="6110287" cy="8497887"/>
          </a:xfrm>
        </p:spPr>
        <p:txBody>
          <a:bodyPr/>
          <a:lstStyle/>
          <a:p>
            <a:pPr indent="0" algn="just">
              <a:buFontTx/>
              <a:buNone/>
            </a:pPr>
            <a:r>
              <a:rPr lang="ru-RU" altLang="ru-RU" sz="1400">
                <a:latin typeface="Times New Roman" panose="02020603050405020304" pitchFamily="18" charset="0"/>
                <a:cs typeface="Times New Roman" panose="02020603050405020304" pitchFamily="18" charset="0"/>
              </a:rPr>
              <a:t>	</a:t>
            </a:r>
            <a:r>
              <a:rPr lang="ru-RU" altLang="ru-RU" sz="1600">
                <a:latin typeface="Times New Roman" panose="02020603050405020304" pitchFamily="18" charset="0"/>
                <a:cs typeface="Times New Roman" panose="02020603050405020304" pitchFamily="18" charset="0"/>
              </a:rPr>
              <a:t>Автором монумента стал известный московский скульптор Сергей Полегаев. В композиции высотой около четырех метров – две статные фигуры пожарных на фоне символики МЧС России, выходящих из «огня и дыма». Один из пожарных выносит на руках спасенную девочку, второй – работает с пожарным стволом, защищая от огня. Композиция символизирует традиции пожарной охраны – силу и несгибаемую волю, неравнодушие к чужому горю, постоянную готовность к самопожертвованию. </a:t>
            </a:r>
          </a:p>
          <a:p>
            <a:pPr indent="0" algn="just">
              <a:lnSpc>
                <a:spcPct val="107000"/>
              </a:lnSpc>
              <a:buFontTx/>
              <a:buNone/>
            </a:pPr>
            <a:r>
              <a:rPr lang="ru-RU" altLang="ru-RU" sz="1600">
                <a:latin typeface="Times New Roman" panose="02020603050405020304" pitchFamily="18" charset="0"/>
                <a:ea typeface="Calibri" panose="020F0502020204030204" pitchFamily="34" charset="0"/>
                <a:cs typeface="Times New Roman" panose="02020603050405020304" pitchFamily="18" charset="0"/>
              </a:rPr>
              <a:t>	На протяжении более пятидесяти лет личный состав подразделений пожарной охраны города Новый Уренгой выполняли свою работу по организации безопасности объектов энергетики и населенных пунктов. За их работой стоят многочисленные спасённые жизни, имущество. К сожалению, не всегда удаётся избежать людских потерь, теряют в огне своих соратников и пожарные расчёты. Порой, пожарный спасает чью-то жизнь ценой собственной. В жизни всегда есть место подвигу, но тяжело и горестно, если ценою этого подвига является человеческая жизнь.</a:t>
            </a:r>
            <a:endParaRPr lang="ru-RU" altLang="ru-RU" sz="1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118DFB-F871-40A5-9D40-5BD8C8DCB20C}"/>
              </a:ext>
            </a:extLst>
          </p:cNvPr>
          <p:cNvSpPr>
            <a:spLocks noGrp="1"/>
          </p:cNvSpPr>
          <p:nvPr>
            <p:ph idx="1"/>
          </p:nvPr>
        </p:nvSpPr>
        <p:spPr>
          <a:xfrm>
            <a:off x="342900" y="395288"/>
            <a:ext cx="6172200" cy="7772400"/>
          </a:xfrm>
        </p:spPr>
        <p:txBody>
          <a:bodyPr/>
          <a:lstStyle/>
          <a:p>
            <a:pPr marL="0" indent="271463" algn="just">
              <a:buFontTx/>
              <a:buNone/>
              <a:defRPr/>
            </a:pPr>
            <a:r>
              <a:rPr lang="ru-RU" altLang="ru-RU" sz="1600" dirty="0">
                <a:latin typeface="Times New Roman" panose="02020603050405020304" pitchFamily="18" charset="0"/>
                <a:cs typeface="Times New Roman" panose="02020603050405020304" pitchFamily="18" charset="0"/>
              </a:rPr>
              <a:t>В истории России такому явлению, как Уренгой, посвящено немало славных страниц. Уренгой – уникальная подземная кладовая углеводородного сырья Западной Сибири. Он стал символом несметных богатств нашей Родины, символом ее экономической мощи.</a:t>
            </a:r>
          </a:p>
          <a:p>
            <a:pPr marL="0" indent="271463" algn="just">
              <a:buFontTx/>
              <a:buNone/>
              <a:defRPr/>
            </a:pPr>
            <a:r>
              <a:rPr lang="ru-RU" altLang="ru-RU" sz="1600" dirty="0">
                <a:latin typeface="Times New Roman" panose="02020603050405020304" pitchFamily="18" charset="0"/>
                <a:cs typeface="Times New Roman" panose="02020603050405020304" pitchFamily="18" charset="0"/>
              </a:rPr>
              <a:t>История создания и развития ФГБУ «4 отряд ФПС ГПС по Ямало-Ненецкому автономному округу (договорной)» «4 отряд ФПС ГПС по Ямало-Ненецкому автономному округу (договорной)» неразрывно связана с развитием на Ямале газовой и нефтяной промышленности. Пожарные по своему долгу обязаны вступать в схватку с огненной стихией, спасать людей, попавших в беду, и ценности, созданные нашим обществом.</a:t>
            </a:r>
          </a:p>
          <a:p>
            <a:pPr marL="0" indent="271463" algn="just">
              <a:buFontTx/>
              <a:buNone/>
              <a:defRPr/>
            </a:pPr>
            <a:r>
              <a:rPr lang="ru-RU" altLang="ru-RU" sz="1600" dirty="0">
                <a:latin typeface="Times New Roman" panose="02020603050405020304" pitchFamily="18" charset="0"/>
                <a:cs typeface="Times New Roman" panose="02020603050405020304" pitchFamily="18" charset="0"/>
              </a:rPr>
              <a:t>Всех, кто работает в противопожарной службе, отличает высокий профессионализм, быстрота и слаженность в работе, бесстрашие, готовность оказать помощь пострадавшим, жертвенность и сострадание чужому горю. </a:t>
            </a:r>
          </a:p>
          <a:p>
            <a:pPr marL="0" indent="271463" algn="just">
              <a:buFontTx/>
              <a:buNone/>
              <a:defRPr/>
            </a:pPr>
            <a:r>
              <a:rPr lang="ru-RU" altLang="ru-RU" sz="1600" dirty="0">
                <a:latin typeface="Times New Roman" panose="02020603050405020304" pitchFamily="18" charset="0"/>
                <a:cs typeface="Times New Roman" panose="02020603050405020304" pitchFamily="18" charset="0"/>
              </a:rPr>
              <a:t>В числе многочисленных аварийно-спасательных формирований нашей огромной страны ФГБУ «4 отряд ФПС ГПС по Ямало-Ненецкому автономному округу (договорной)» «4 отряд ФПС ГПС по Ямало-Ненецкому автономному округу (договорной)» занимает одну из лидирующих позиций как по численному составу, так и по количеству техники, масштабам охраняемой территории. Но самое главное – от профессионализма наших огнеборцев во многом зависит безопасность нефтегазодобывающих предприятий Ямала, а значит, и экономическая безопасность России.</a:t>
            </a:r>
          </a:p>
          <a:p>
            <a:pPr>
              <a:defRPr/>
            </a:pPr>
            <a:endParaRPr lang="ru-RU"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6C140CC-B2A7-4AD6-8BD6-CB2204418237}"/>
              </a:ext>
            </a:extLst>
          </p:cNvPr>
          <p:cNvSpPr/>
          <p:nvPr/>
        </p:nvSpPr>
        <p:spPr>
          <a:xfrm>
            <a:off x="620713" y="323850"/>
            <a:ext cx="5832475" cy="4062413"/>
          </a:xfrm>
          <a:prstGeom prst="rect">
            <a:avLst/>
          </a:prstGeom>
        </p:spPr>
        <p:txBody>
          <a:bodyPr>
            <a:spAutoFit/>
          </a:bodyPr>
          <a:lstStyle/>
          <a:p>
            <a:pPr indent="271463" algn="just">
              <a:defRPr/>
            </a:pPr>
            <a:r>
              <a:rPr lang="ru-RU" altLang="ru-RU" dirty="0">
                <a:latin typeface="Times New Roman" panose="02020603050405020304" pitchFamily="18" charset="0"/>
                <a:cs typeface="Times New Roman" panose="02020603050405020304" pitchFamily="18" charset="0"/>
              </a:rPr>
              <a:t>Содержание:</a:t>
            </a:r>
          </a:p>
          <a:p>
            <a:pPr marL="342900" indent="-342900" algn="just">
              <a:buFontTx/>
              <a:buAutoNum type="arabicPeriod"/>
              <a:defRPr/>
            </a:pPr>
            <a:r>
              <a:rPr lang="ru-RU" altLang="ru-RU" sz="1600" dirty="0">
                <a:latin typeface="Times New Roman" panose="02020603050405020304" pitchFamily="18" charset="0"/>
                <a:cs typeface="Times New Roman" panose="02020603050405020304" pitchFamily="18" charset="0"/>
              </a:rPr>
              <a:t>Раздел </a:t>
            </a:r>
            <a:r>
              <a:rPr lang="en-US" altLang="ru-RU" sz="1600" dirty="0">
                <a:latin typeface="Times New Roman" panose="02020603050405020304" pitchFamily="18" charset="0"/>
                <a:cs typeface="Times New Roman" panose="02020603050405020304" pitchFamily="18" charset="0"/>
              </a:rPr>
              <a:t>I</a:t>
            </a:r>
            <a:r>
              <a:rPr lang="ru-RU" altLang="ru-RU" sz="1600" dirty="0">
                <a:latin typeface="Times New Roman" panose="02020603050405020304" pitchFamily="18" charset="0"/>
                <a:cs typeface="Times New Roman" panose="02020603050405020304" pitchFamily="18" charset="0"/>
              </a:rPr>
              <a:t>. История создания с развития федерального государственного бюджетного учреждения «4 отряд федеральной противопожарной службы Государственной противопожарной службы по Ямало-Ненецкому автономному округу (договорной)».</a:t>
            </a:r>
          </a:p>
          <a:p>
            <a:pPr marL="342900" indent="-342900" algn="just">
              <a:buFontTx/>
              <a:buAutoNum type="arabicPeriod"/>
              <a:defRPr/>
            </a:pPr>
            <a:r>
              <a:rPr lang="ru-RU" altLang="ru-RU" sz="1600" dirty="0">
                <a:latin typeface="Times New Roman" panose="02020603050405020304" pitchFamily="18" charset="0"/>
                <a:cs typeface="Times New Roman" panose="02020603050405020304" pitchFamily="18" charset="0"/>
              </a:rPr>
              <a:t>Раздел </a:t>
            </a:r>
            <a:r>
              <a:rPr lang="en-US" altLang="ru-RU" sz="1600" dirty="0">
                <a:latin typeface="Times New Roman" panose="02020603050405020304" pitchFamily="18" charset="0"/>
                <a:cs typeface="Times New Roman" panose="02020603050405020304" pitchFamily="18" charset="0"/>
              </a:rPr>
              <a:t>II</a:t>
            </a:r>
            <a:r>
              <a:rPr lang="ru-RU" altLang="ru-RU" sz="1600" dirty="0">
                <a:latin typeface="Times New Roman" panose="02020603050405020304" pitchFamily="18" charset="0"/>
                <a:cs typeface="Times New Roman" panose="02020603050405020304" pitchFamily="18" charset="0"/>
              </a:rPr>
              <a:t>. Участие в аварийно-спасательных операциях и работах по ликвидации чрезвычайных ситуаций.</a:t>
            </a:r>
          </a:p>
          <a:p>
            <a:pPr marL="342900" indent="-342900" algn="just">
              <a:buFontTx/>
              <a:buAutoNum type="arabicPeriod"/>
              <a:defRPr/>
            </a:pPr>
            <a:r>
              <a:rPr lang="ru-RU" altLang="ru-RU" sz="1600" dirty="0">
                <a:latin typeface="Times New Roman" panose="02020603050405020304" pitchFamily="18" charset="0"/>
                <a:cs typeface="Times New Roman" panose="02020603050405020304" pitchFamily="18" charset="0"/>
              </a:rPr>
              <a:t>Раздел </a:t>
            </a:r>
            <a:r>
              <a:rPr lang="en-US" altLang="ru-RU" sz="1600" dirty="0">
                <a:latin typeface="Times New Roman" panose="02020603050405020304" pitchFamily="18" charset="0"/>
                <a:cs typeface="Times New Roman" panose="02020603050405020304" pitchFamily="18" charset="0"/>
              </a:rPr>
              <a:t>III</a:t>
            </a:r>
            <a:r>
              <a:rPr lang="ru-RU" altLang="ru-RU" sz="1600" dirty="0">
                <a:latin typeface="Times New Roman" panose="02020603050405020304" pitchFamily="18" charset="0"/>
                <a:cs typeface="Times New Roman" panose="02020603050405020304" pitchFamily="18" charset="0"/>
              </a:rPr>
              <a:t>. Результаты инспекторских проверок.</a:t>
            </a:r>
          </a:p>
          <a:p>
            <a:pPr marL="342900" indent="-342900" algn="just">
              <a:buFontTx/>
              <a:buAutoNum type="arabicPeriod"/>
              <a:defRPr/>
            </a:pPr>
            <a:r>
              <a:rPr lang="ru-RU" altLang="ru-RU" sz="1600" dirty="0">
                <a:latin typeface="Times New Roman" panose="02020603050405020304" pitchFamily="18" charset="0"/>
                <a:cs typeface="Times New Roman" panose="02020603050405020304" pitchFamily="18" charset="0"/>
              </a:rPr>
              <a:t>Раздел </a:t>
            </a:r>
            <a:r>
              <a:rPr lang="en-US" altLang="ru-RU" sz="1600" dirty="0">
                <a:latin typeface="Times New Roman" panose="02020603050405020304" pitchFamily="18" charset="0"/>
                <a:cs typeface="Times New Roman" panose="02020603050405020304" pitchFamily="18" charset="0"/>
              </a:rPr>
              <a:t>IV</a:t>
            </a:r>
            <a:r>
              <a:rPr lang="ru-RU" altLang="ru-RU" sz="1600" dirty="0">
                <a:latin typeface="Times New Roman" panose="02020603050405020304" pitchFamily="18" charset="0"/>
                <a:cs typeface="Times New Roman" panose="02020603050405020304" pitchFamily="18" charset="0"/>
              </a:rPr>
              <a:t>. Руководители отряда. Службы и отделения отряда. Боевые подразделения.</a:t>
            </a:r>
          </a:p>
          <a:p>
            <a:pPr marL="342900" indent="-342900" algn="just">
              <a:buFontTx/>
              <a:buAutoNum type="arabicPeriod"/>
              <a:defRPr/>
            </a:pPr>
            <a:r>
              <a:rPr lang="ru-RU" altLang="ru-RU" sz="1600" dirty="0">
                <a:latin typeface="Times New Roman" panose="02020603050405020304" pitchFamily="18" charset="0"/>
                <a:cs typeface="Times New Roman" panose="02020603050405020304" pitchFamily="18" charset="0"/>
              </a:rPr>
              <a:t>Раздел </a:t>
            </a:r>
            <a:r>
              <a:rPr lang="en-US" altLang="ru-RU" sz="1600" dirty="0">
                <a:latin typeface="Times New Roman" panose="02020603050405020304" pitchFamily="18" charset="0"/>
                <a:cs typeface="Times New Roman" panose="02020603050405020304" pitchFamily="18" charset="0"/>
              </a:rPr>
              <a:t>V</a:t>
            </a:r>
            <a:r>
              <a:rPr lang="ru-RU" altLang="ru-RU" sz="1600" dirty="0">
                <a:latin typeface="Times New Roman" panose="02020603050405020304" pitchFamily="18" charset="0"/>
                <a:cs typeface="Times New Roman" panose="02020603050405020304" pitchFamily="18" charset="0"/>
              </a:rPr>
              <a:t>. Награды и отличия отряда. Спортивные достижения.</a:t>
            </a:r>
          </a:p>
          <a:p>
            <a:pPr marL="342900" indent="-342900" algn="just">
              <a:buFontTx/>
              <a:buAutoNum type="arabicPeriod"/>
              <a:defRPr/>
            </a:pPr>
            <a:r>
              <a:rPr lang="ru-RU" altLang="ru-RU" sz="1600" dirty="0">
                <a:latin typeface="Times New Roman" panose="02020603050405020304" pitchFamily="18" charset="0"/>
                <a:cs typeface="Times New Roman" panose="02020603050405020304" pitchFamily="18" charset="0"/>
              </a:rPr>
              <a:t>Информация о погибших сотрудниках отряда.</a:t>
            </a:r>
          </a:p>
          <a:p>
            <a:pPr marL="342900" indent="-342900" algn="just">
              <a:buFontTx/>
              <a:buAutoNum type="arabicPeriod"/>
              <a:defRPr/>
            </a:pPr>
            <a:endParaRPr lang="ru-RU" altLang="ru-RU" sz="1600" dirty="0">
              <a:latin typeface="Times New Roman" panose="02020603050405020304" pitchFamily="18" charset="0"/>
              <a:cs typeface="Times New Roman" panose="02020603050405020304" pitchFamily="18" charset="0"/>
            </a:endParaRPr>
          </a:p>
          <a:p>
            <a:pPr marL="342900" indent="-342900" algn="just">
              <a:buFontTx/>
              <a:buAutoNum type="arabicPeriod"/>
              <a:defRPr/>
            </a:pPr>
            <a:endParaRPr lang="ru-RU" alt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9084</TotalTime>
  <Words>17698</Words>
  <Application>Microsoft Office PowerPoint</Application>
  <PresentationFormat>On-screen Show (4:3)</PresentationFormat>
  <Paragraphs>1082</Paragraphs>
  <Slides>99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5" baseType="lpstr">
      <vt:lpstr>Arial</vt:lpstr>
      <vt:lpstr>Times New Roman</vt:lpstr>
      <vt:lpstr>Wingdings</vt:lpstr>
      <vt:lpstr>Calibri</vt:lpstr>
      <vt:lpstr>Оформление по умолчанию</vt:lpstr>
      <vt:lpstr>Adobe Acrobat Document</vt:lpstr>
      <vt:lpstr>PowerPoint Presentation</vt:lpstr>
      <vt:lpstr>PowerPoint Presentation</vt:lpstr>
      <vt:lpstr>PowerPoint Presentation</vt:lpstr>
      <vt:lpstr>…Ревет пылающая нефть, Просторы мучая земные.  А мы, от дыма онемев, Смиряем реки нефтяные. Что было с нами в том дыму, Как было весело и страшно, Мы не расскажем никому,  Мы просто были в рукопашной. А мы, такие же, как вы, Ребята с силой непочатой. И мы теперь всегда в бою,  У нас профессия – пожарный…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 октября 2016 года в районе поселка Уренгой,  Ямало-Ненецкого автономного округа, произошла авиакатастрофа вертолета МИ-8, в результате чего погибло 19 человек. Работники отряда приняли участие в ликвидации чрезвычайной ситуации. </vt:lpstr>
      <vt:lpstr>Раздел III       Результаты инспекторских проверок </vt:lpstr>
      <vt:lpstr>PowerPoint Presentation</vt:lpstr>
      <vt:lpstr>PowerPoint Presentation</vt:lpstr>
      <vt:lpstr>PowerPoint Presentation</vt:lpstr>
      <vt:lpstr>PowerPoint Presentation</vt:lpstr>
      <vt:lpstr>Раздел IV     Руководители отряда</vt:lpstr>
      <vt:lpstr>PowerPoint Presentation</vt:lpstr>
      <vt:lpstr>PowerPoint Presentation</vt:lpstr>
      <vt:lpstr> </vt:lpstr>
      <vt:lpstr>PowerPoint Presentation</vt:lpstr>
      <vt:lpstr>PowerPoint Presentation</vt:lpstr>
      <vt:lpstr>PowerPoint Presentation</vt:lpstr>
      <vt:lpstr>СЛУЖБА ПОЖАРОТУШЕНИЯ </vt:lpstr>
      <vt:lpstr>PowerPoint Presentation</vt:lpstr>
      <vt:lpstr>УЧЕБНЫЙ ПУНКТ</vt:lpstr>
      <vt:lpstr>PowerPoint Presentation</vt:lpstr>
      <vt:lpstr>PowerPoint Presentation</vt:lpstr>
      <vt:lpstr>PowerPoint Presentation</vt:lpstr>
      <vt:lpstr>PowerPoint Presentation</vt:lpstr>
      <vt:lpstr>Пожарная часть № 21 (1 разряда),  137 км. от г. Новый Уренгой,  севернее Северного Полярного круга</vt:lpstr>
      <vt:lpstr>PowerPoint Presentation</vt:lpstr>
      <vt:lpstr>  </vt:lpstr>
      <vt:lpstr>PowerPoint Presentation</vt:lpstr>
      <vt:lpstr>PowerPoint Presentation</vt:lpstr>
      <vt:lpstr>PowerPoint Presentation</vt:lpstr>
      <vt:lpstr>Отдельный пост по охране УКПГ-22 пожарной части № 23  (1 разряда), 50 км. от г. Новый Уренгой</vt:lpstr>
      <vt:lpstr>PowerPoint Presentation</vt:lpstr>
      <vt:lpstr>PowerPoint Presentation</vt:lpstr>
      <vt:lpstr>PowerPoint Presentation</vt:lpstr>
      <vt:lpstr>Пожарная часть № 26  (2 разряда), 200 км. от г. Новый Уренгой,  севернее  северного Полярного круга </vt:lpstr>
      <vt:lpstr>PowerPoint Presentation</vt:lpstr>
      <vt:lpstr>ГРИДИН  Андрей Борисович  Начальник пожарной части  № 30 с 01 июня 2007 г. </vt:lpstr>
      <vt:lpstr>PowerPoint Presentation</vt:lpstr>
      <vt:lpstr>PowerPoint Presentation</vt:lpstr>
      <vt:lpstr>PowerPoint Presentation</vt:lpstr>
      <vt:lpstr>Пожарная часть № 54   (2 разряда) 70 км. от поселка  Тазовский,  севернее северного Полярного круга</vt:lpstr>
      <vt:lpstr>PowerPoint Presentation</vt:lpstr>
      <vt:lpstr>Пожарная часть № 55   (2 разряда), 13 км. от поселка Новозаполярный ,  севернее северного Полярного круга</vt:lpstr>
      <vt:lpstr>PowerPoint Presentation</vt:lpstr>
      <vt:lpstr>Пожарная часть № 56 (2 разряда) 70 км. от поселка  Тазовский,  севернее северного Полярного круга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Отмечены Благодарностями и Почетными Грамотами вышестоящих организаций МЧС России </vt:lpstr>
      <vt:lpstr>PowerPoint Presentation</vt:lpstr>
      <vt:lpstr>PowerPoint Presentation</vt:lpstr>
      <vt:lpstr>Фотопортреты занесены на Доску почета  Главного управления МЧС России по Ямало-Ненецкому автономному округу</vt:lpstr>
      <vt:lpstr>PowerPoint Presentation</vt:lpstr>
      <vt:lpstr>Фотопортреты занесены на Доску почета  ФГБУ «4 отряд ФПС ГПС по Ямало-Ненецкому автономному округу (договорной)»</vt:lpstr>
      <vt:lpstr>Отмечены памятными знаками отличия и наградами субъекта Российской Федерации и муниципального образования</vt:lpstr>
      <vt:lpstr>PowerPoint Presentation</vt:lpstr>
      <vt:lpstr>PowerPoint Presentation</vt:lpstr>
      <vt:lpstr>PowerPoint Presentation</vt:lpstr>
      <vt:lpstr>PowerPoint Presentation</vt:lpstr>
      <vt:lpstr>PowerPoint Presentation</vt:lpstr>
      <vt:lpstr>PowerPoint Presentation</vt:lpstr>
      <vt:lpstr>Спортивные достижения </vt:lpstr>
      <vt:lpstr>PowerPoint Presentation</vt:lpstr>
      <vt:lpstr>PowerPoint Presentation</vt:lpstr>
      <vt:lpstr>Кравцов Виктор Владимирович</vt:lpstr>
      <vt:lpstr>Герасимов Сергей Михайлович</vt:lpstr>
      <vt:lpstr>PowerPoint Presentation</vt:lpstr>
      <vt:lpstr>Ежегодно, в соответствии с приказом МЧС России  от 08 августа 2012 года № 483, отряд отмечает День памяти сотрудников, погибших при исполнении служебных обязанностей</vt:lpstr>
      <vt:lpstr>PowerPoint Presentation</vt:lpstr>
      <vt:lpstr>PowerPoint Presentation</vt:lpstr>
      <vt:lpstr>PowerPoint Presentation</vt:lpstr>
      <vt:lpstr>PowerPoint Presentation</vt:lpstr>
    </vt:vector>
  </TitlesOfParts>
  <Company>Dgap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Kirill</dc:creator>
  <cp:lastModifiedBy>LZD</cp:lastModifiedBy>
  <cp:revision>1141</cp:revision>
  <cp:lastPrinted>2021-12-29T15:14:33Z</cp:lastPrinted>
  <dcterms:created xsi:type="dcterms:W3CDTF">2005-01-12T20:51:18Z</dcterms:created>
  <dcterms:modified xsi:type="dcterms:W3CDTF">2022-02-24T06:07:04Z</dcterms:modified>
</cp:coreProperties>
</file>