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8" r:id="rId2"/>
    <p:sldId id="285" r:id="rId3"/>
    <p:sldId id="289" r:id="rId4"/>
    <p:sldId id="291" r:id="rId5"/>
    <p:sldId id="290" r:id="rId6"/>
    <p:sldId id="292" r:id="rId7"/>
    <p:sldId id="293" r:id="rId8"/>
    <p:sldId id="295" r:id="rId9"/>
    <p:sldId id="296" r:id="rId10"/>
    <p:sldId id="299" r:id="rId11"/>
    <p:sldId id="297" r:id="rId12"/>
    <p:sldId id="300" r:id="rId13"/>
    <p:sldId id="298" r:id="rId14"/>
    <p:sldId id="301" r:id="rId15"/>
    <p:sldId id="303" r:id="rId16"/>
    <p:sldId id="304" r:id="rId17"/>
    <p:sldId id="302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AEC13E3-6709-4E91-ACEA-979CCCCD62F7}">
          <p14:sldIdLst>
            <p14:sldId id="258"/>
            <p14:sldId id="285"/>
            <p14:sldId id="289"/>
            <p14:sldId id="291"/>
            <p14:sldId id="290"/>
            <p14:sldId id="292"/>
            <p14:sldId id="293"/>
            <p14:sldId id="295"/>
            <p14:sldId id="296"/>
            <p14:sldId id="299"/>
            <p14:sldId id="297"/>
            <p14:sldId id="300"/>
            <p14:sldId id="298"/>
            <p14:sldId id="301"/>
            <p14:sldId id="303"/>
            <p14:sldId id="304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5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02E3E-BB53-4C0D-ADB9-8F38B1447C9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9A27B-6265-41EE-B4C8-904DB02F7A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1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9A27B-6265-41EE-B4C8-904DB02F7A4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02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9A27B-6265-41EE-B4C8-904DB02F7A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734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4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0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7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8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9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13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5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6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16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4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54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514F3-C2CD-487A-B781-0777CA1AAF7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3A37-30E3-4818-93AA-5C512A187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9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mchs.ru\ca\ДОН\07. Отдел развития обеспечения безопасности Арктического региона\0. ТЕКУЩИЕ КРУПНЫЕ МЕРОПРИЯТИЯ\! Безопасная Арктика 2023\9. Совещания под руководством АПЧ\2. 30.08.2022\фон для презентации\л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22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65639" y="113930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1" y="85767"/>
            <a:ext cx="1543554" cy="1530955"/>
          </a:xfrm>
          <a:prstGeom prst="rect">
            <a:avLst/>
          </a:prstGeom>
          <a:effectLst>
            <a:glow rad="355600">
              <a:schemeClr val="bg1">
                <a:alpha val="6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27" y="85767"/>
            <a:ext cx="1619956" cy="13707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2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</p:pic>
      <p:sp>
        <p:nvSpPr>
          <p:cNvPr id="10" name="Прямоугольник 9"/>
          <p:cNvSpPr/>
          <p:nvPr/>
        </p:nvSpPr>
        <p:spPr>
          <a:xfrm>
            <a:off x="2123799" y="271591"/>
            <a:ext cx="5348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</a:rPr>
              <a:t>МЕЖРЕГИОНАЛЬНЫЙ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</a:rPr>
              <a:t>НАУЧНО-ПРАКТИЧЕСКИЙ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</a:rPr>
              <a:t> СЕМИНАР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4690" y="5996157"/>
            <a:ext cx="6128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</a:rPr>
              <a:t>Новый Уренгой</a:t>
            </a:r>
            <a:endParaRPr lang="ru-RU" sz="2000" b="1" dirty="0"/>
          </a:p>
          <a:p>
            <a:pPr algn="ctr"/>
            <a:r>
              <a:rPr lang="ru-RU" sz="2000" b="1" dirty="0">
                <a:latin typeface="Times New Roman" panose="02020603050405020304" pitchFamily="18" charset="0"/>
              </a:rPr>
              <a:t> 2023 год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0191" y="1918128"/>
            <a:ext cx="9905999" cy="3970308"/>
          </a:xfrm>
          <a:prstGeom prst="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  <a:effectLst>
            <a:glow>
              <a:schemeClr val="bg1"/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21910" tIns="60955" rIns="121910" bIns="60955">
            <a:spAutoFit/>
          </a:bodyPr>
          <a:lstStyle>
            <a:lvl1pPr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200">
                <a:solidFill>
                  <a:schemeClr val="tx2"/>
                </a:solidFill>
                <a:latin typeface="Open Sans Light" pitchFamily="34" charset="0"/>
                <a:ea typeface="MS PGothic" pitchFamily="34" charset="-128"/>
                <a:cs typeface="MS PGothic" pitchFamily="34" charset="-128"/>
              </a:defRPr>
            </a:lvl1pPr>
            <a:lvl2pPr marL="742950" indent="-28575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6pPr>
            <a:lvl7pPr marL="29718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7pPr>
            <a:lvl8pPr marL="34290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8pPr>
            <a:lvl9pPr marL="38862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 на газовой скважине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проведением противофонтанных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Доведение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межведомственного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опытно-исследовательского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учения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Арктика-2023»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altLang="ru-RU" sz="2800" b="1" dirty="0"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1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ФГБУ «Управление </a:t>
            </a:r>
            <a:r>
              <a:rPr lang="ru-RU" altLang="ru-RU" sz="2600" b="1" dirty="0" smtClean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договорных подразделений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1" dirty="0" smtClean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ФПС </a:t>
            </a:r>
            <a:r>
              <a:rPr lang="ru-RU" altLang="ru-RU" sz="2600" b="1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ГПС №3»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altLang="ru-RU" sz="2600" b="1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Осипенко  Александр Валерьевич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altLang="ru-RU" sz="2800" b="1" dirty="0"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10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9298" y="1891238"/>
            <a:ext cx="22608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Второй этап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 личного состава Северной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ВЧ ООО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«Газпром газобезопасность» 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Наведение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 струей коренной задвижки на боковом отводе трубной головки с использованием приспособления 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ОВЧ-511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506" t="30868" r="44057" b="31563"/>
          <a:stretch/>
        </p:blipFill>
        <p:spPr>
          <a:xfrm>
            <a:off x="606090" y="1444629"/>
            <a:ext cx="6843208" cy="4157489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92364" y="126151"/>
            <a:ext cx="8698767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2  Разрушен боковой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отвод трубной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головки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Утечка газа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затрубного пространства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 flipV="1">
            <a:off x="6705600" y="4655128"/>
            <a:ext cx="1274618" cy="5911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11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92364" y="126151"/>
            <a:ext cx="8698767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3  Разрушение устьевого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</a:t>
            </a:r>
            <a:endParaRPr lang="ru-RU" sz="22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Фонтанирование природного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газа с последующим возгоранием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9298" y="1938506"/>
            <a:ext cx="22608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 личного состава Северной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ВЧ ООО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«Газпром газобезопасность»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пламени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газового фонтана с использованием установок пневматического порошкового пламеподавления ППП-200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7898" t="29105" r="24604" b="31790"/>
          <a:stretch/>
        </p:blipFill>
        <p:spPr>
          <a:xfrm>
            <a:off x="438886" y="1706879"/>
            <a:ext cx="7003478" cy="41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12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2826" y="1894048"/>
            <a:ext cx="245213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 личного состава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Оренбургской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ВЧ ООО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«Газпром газобезопасность» 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многофункционального оборудования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УПТО РОИН 200-04 серии</a:t>
            </a:r>
            <a:endParaRPr lang="ru-RU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2364" y="126151"/>
            <a:ext cx="8698767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3  Разрушение устьевого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</a:t>
            </a:r>
            <a:endParaRPr lang="ru-RU" sz="22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Фонтанирование природного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газа с последующим возгоранием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7102" t="33316" r="34074" b="27928"/>
          <a:stretch/>
        </p:blipFill>
        <p:spPr>
          <a:xfrm>
            <a:off x="254890" y="1704975"/>
            <a:ext cx="7184135" cy="403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13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9298" y="2007748"/>
            <a:ext cx="22608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</a:t>
            </a:r>
          </a:p>
          <a:p>
            <a:pPr algn="ctr"/>
            <a:r>
              <a:rPr 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endParaRPr lang="ru-RU" sz="16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</a:t>
            </a:r>
            <a:endParaRPr lang="ru-RU" sz="16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задачи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пламени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газового фонтана с использованием мобильной установки пожаротушения «Бизон»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40692"/>
            <a:ext cx="9068222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4  Разгерметизация боковых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задвижек фонтанной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Фонтанирование природного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газа с последующим возгоранием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1817" t="23687" r="36596" b="19876"/>
          <a:stretch/>
        </p:blipFill>
        <p:spPr>
          <a:xfrm>
            <a:off x="326388" y="1538064"/>
            <a:ext cx="6960237" cy="42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14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9298" y="2257488"/>
            <a:ext cx="22608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пламени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газового фонтана с использованием автомобиля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газоводяного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пожаротушения АГВТ-150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32403" r="9038" b="865"/>
          <a:stretch/>
        </p:blipFill>
        <p:spPr>
          <a:xfrm>
            <a:off x="257767" y="1712646"/>
            <a:ext cx="7191531" cy="390068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40692"/>
            <a:ext cx="9068222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4  Разгерметизация боковых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задвижек фонтанной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Фонтанирование природного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газа с последующим возгоранием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15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92365" y="345316"/>
            <a:ext cx="8698767" cy="52634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учения</a:t>
            </a:r>
          </a:p>
          <a:p>
            <a:pPr algn="ctr"/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900" y="1804342"/>
            <a:ext cx="919162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Руководящий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личный состав подразделений федеральной противопожарной службы Государственной противопожарной службы,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и научных организаций МЧС России, учебных центров федеральной противопожарной службы и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субъекта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Работники ведомственной пожарной охраны, частной пожарной охраны, аварийно-спасательных служб (формирований) различных организаций и ведомств, в том числе противофонтанных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подразделений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Работники дочерних обществ и организаций ПАО «Газпром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16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4831" y="4672705"/>
            <a:ext cx="3558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истанционно управляемого беспилотного бульдозера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ДСТ-Урал для расчистки места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92365" y="361230"/>
            <a:ext cx="8698767" cy="5825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Опытно-исследовательские задачи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2629" t="26860" r="26205" b="15409"/>
          <a:stretch/>
        </p:blipFill>
        <p:spPr>
          <a:xfrm>
            <a:off x="176510" y="2023961"/>
            <a:ext cx="4832695" cy="256567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931888" y="4811025"/>
            <a:ext cx="4948504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8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Мониторинг пожарной безопасности с применением  беспилотных авиационных систем</a:t>
            </a:r>
            <a:endParaRPr lang="ru-RU" sz="18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ru-RU" sz="18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8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18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/>
          <a:stretch/>
        </p:blipFill>
        <p:spPr>
          <a:xfrm>
            <a:off x="5297509" y="1836221"/>
            <a:ext cx="4040076" cy="299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mchs.ru\ca\ДОН\07. Отдел развития обеспечения безопасности Арктического региона\0. ТЕКУЩИЕ КРУПНЫЕ МЕРОПРИЯТИЯ\! Безопасная Арктика 2023\9. Совещания под руководством АПЧ\2. 30.08.2022\фон для презентации\лед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" y="0"/>
            <a:ext cx="9908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3019455"/>
            <a:ext cx="9923689" cy="350088"/>
          </a:xfrm>
          <a:prstGeom prst="rect">
            <a:avLst/>
          </a:prstGeom>
          <a:solidFill>
            <a:schemeClr val="accent6">
              <a:lumMod val="40000"/>
              <a:lumOff val="60000"/>
              <a:alpha val="18000"/>
            </a:schemeClr>
          </a:solidFill>
          <a:ln>
            <a:noFill/>
          </a:ln>
          <a:effectLst>
            <a:glow>
              <a:schemeClr val="bg1"/>
            </a:glow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9052" tIns="49526" rIns="99052" bIns="49526">
            <a:spAutoFit/>
          </a:bodyPr>
          <a:lstStyle>
            <a:lvl1pPr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200">
                <a:solidFill>
                  <a:schemeClr val="tx2"/>
                </a:solidFill>
                <a:latin typeface="Open Sans Light" pitchFamily="34" charset="0"/>
                <a:ea typeface="MS PGothic" pitchFamily="34" charset="-128"/>
                <a:cs typeface="MS PGothic" pitchFamily="34" charset="-128"/>
              </a:defRPr>
            </a:lvl1pPr>
            <a:lvl2pPr marL="742950" indent="-28575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ctr" defTabSz="542925">
              <a:lnSpc>
                <a:spcPct val="130000"/>
              </a:lnSpc>
              <a:spcBef>
                <a:spcPct val="20000"/>
              </a:spcBef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6pPr>
            <a:lvl7pPr marL="29718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7pPr>
            <a:lvl8pPr marL="34290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8pPr>
            <a:lvl9pPr marL="3886200" indent="-228600" algn="ctr" defTabSz="542925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1500">
                <a:solidFill>
                  <a:schemeClr val="tx2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endParaRPr lang="ru-RU" altLang="ru-RU" sz="1625" b="1" dirty="0">
              <a:solidFill>
                <a:srgbClr val="4F81BD">
                  <a:lumMod val="50000"/>
                </a:srgbClr>
              </a:solidFill>
              <a:effectLst>
                <a:glow rad="228600">
                  <a:prstClr val="white">
                    <a:alpha val="40000"/>
                  </a:prstClr>
                </a:glow>
                <a:outerShdw blurRad="38100" dist="38100" dir="2700000" algn="tl">
                  <a:srgbClr val="C0C0C0"/>
                </a:outerShdw>
              </a:effectLst>
              <a:latin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5" y="379953"/>
            <a:ext cx="1579676" cy="1566782"/>
          </a:xfrm>
          <a:effectLst>
            <a:glow rad="355600">
              <a:schemeClr val="bg1">
                <a:alpha val="65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15952" y="2853843"/>
            <a:ext cx="78917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  <a:defRPr/>
            </a:pPr>
            <a:r>
              <a:rPr lang="ru-RU" sz="34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52" y="74655"/>
            <a:ext cx="1832769" cy="15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север арктик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 r="3946" b="2209"/>
          <a:stretch/>
        </p:blipFill>
        <p:spPr bwMode="auto">
          <a:xfrm>
            <a:off x="-1364" y="811832"/>
            <a:ext cx="9964914" cy="60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77889" y="868287"/>
            <a:ext cx="1501818" cy="1161441"/>
          </a:xfrm>
          <a:prstGeom prst="wedgeRectCallout">
            <a:avLst>
              <a:gd name="adj1" fmla="val 43035"/>
              <a:gd name="adj2" fmla="val 20884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№1</a:t>
            </a:r>
            <a:r>
              <a:rPr lang="ru-RU" sz="850" dirty="0">
                <a:solidFill>
                  <a:schemeClr val="tx2"/>
                </a:solidFill>
              </a:rPr>
              <a:t/>
            </a:r>
            <a:br>
              <a:rPr lang="ru-RU" sz="850" dirty="0">
                <a:solidFill>
                  <a:schemeClr val="tx2"/>
                </a:solidFill>
              </a:rPr>
            </a:br>
            <a:r>
              <a:rPr lang="ru-RU" sz="800" dirty="0">
                <a:solidFill>
                  <a:schemeClr val="tx2"/>
                </a:solidFill>
              </a:rPr>
              <a:t>Авария на горно-обогатительном комбинате при подготовке к проведению взрывных работ</a:t>
            </a:r>
          </a:p>
          <a:p>
            <a:pPr algn="ctr"/>
            <a:r>
              <a:rPr lang="ru-RU" sz="900" b="1" dirty="0">
                <a:solidFill>
                  <a:schemeClr val="tx2"/>
                </a:solidFill>
              </a:rPr>
              <a:t>Костомукшский г.о.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8372266" y="2336579"/>
            <a:ext cx="1532373" cy="1511054"/>
          </a:xfrm>
          <a:prstGeom prst="wedgeRectCallout">
            <a:avLst>
              <a:gd name="adj1" fmla="val -163597"/>
              <a:gd name="adj2" fmla="val 5932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№14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Пожар на нефтебазе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с сопутствующим  аварийным разливом нефтепродуктов на территории муниципального образования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  <a:br>
              <a:rPr lang="ru-RU" sz="900" dirty="0">
                <a:solidFill>
                  <a:schemeClr val="tx2"/>
                </a:solidFill>
              </a:rPr>
            </a:br>
            <a:r>
              <a:rPr lang="ru-RU" sz="900" b="1" dirty="0">
                <a:solidFill>
                  <a:schemeClr val="tx2"/>
                </a:solidFill>
              </a:rPr>
              <a:t>п. Батагай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627448" y="837387"/>
            <a:ext cx="1490481" cy="1040746"/>
          </a:xfrm>
          <a:prstGeom prst="wedgeRectCallout">
            <a:avLst>
              <a:gd name="adj1" fmla="val -36823"/>
              <a:gd name="adj2" fmla="val 18894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3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Радиационная авария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на атомном ледоколе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ФГУП «</a:t>
            </a:r>
            <a:r>
              <a:rPr lang="ru-RU" sz="800" dirty="0" err="1">
                <a:solidFill>
                  <a:schemeClr val="tx2"/>
                </a:solidFill>
              </a:rPr>
              <a:t>Атомфлот</a:t>
            </a:r>
            <a:r>
              <a:rPr lang="ru-RU" sz="800" dirty="0">
                <a:solidFill>
                  <a:schemeClr val="tx2"/>
                </a:solidFill>
              </a:rPr>
              <a:t>» </a:t>
            </a:r>
          </a:p>
          <a:p>
            <a:pPr algn="ctr"/>
            <a:r>
              <a:rPr lang="ru-RU" sz="800" spc="-40" dirty="0">
                <a:solidFill>
                  <a:schemeClr val="tx2"/>
                </a:solidFill>
              </a:rPr>
              <a:t>у причала в морском порту </a:t>
            </a:r>
            <a:r>
              <a:rPr lang="ru-RU" sz="900" b="1" dirty="0">
                <a:solidFill>
                  <a:schemeClr val="tx2"/>
                </a:solidFill>
              </a:rPr>
              <a:t/>
            </a:r>
            <a:br>
              <a:rPr lang="ru-RU" sz="900" b="1" dirty="0">
                <a:solidFill>
                  <a:schemeClr val="tx2"/>
                </a:solidFill>
              </a:rPr>
            </a:br>
            <a:r>
              <a:rPr lang="ru-RU" sz="900" b="1" dirty="0">
                <a:solidFill>
                  <a:schemeClr val="tx2"/>
                </a:solidFill>
              </a:rPr>
              <a:t> г. Мурманск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82613" y="3499567"/>
            <a:ext cx="1280886" cy="1008818"/>
          </a:xfrm>
          <a:prstGeom prst="wedgeRectCallout">
            <a:avLst>
              <a:gd name="adj1" fmla="val 73855"/>
              <a:gd name="adj2" fmla="val 7597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2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Железнодорожная авария с выбросом АХОВ в сторону населенного пункта</a:t>
            </a:r>
            <a:br>
              <a:rPr lang="ru-RU" sz="800" dirty="0">
                <a:solidFill>
                  <a:schemeClr val="tx2"/>
                </a:solidFill>
              </a:rPr>
            </a:br>
            <a:r>
              <a:rPr lang="ru-RU" sz="900" b="1" dirty="0">
                <a:solidFill>
                  <a:schemeClr val="tx2"/>
                </a:solidFill>
              </a:rPr>
              <a:t>г. Новодвинск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1858" y="5676332"/>
            <a:ext cx="1366503" cy="1173788"/>
          </a:xfrm>
          <a:prstGeom prst="wedgeRectCallout">
            <a:avLst>
              <a:gd name="adj1" fmla="val 137503"/>
              <a:gd name="adj2" fmla="val -15379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6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Разлив нефти при погрузке в танкер с </a:t>
            </a:r>
            <a:r>
              <a:rPr lang="ru-RU" sz="800" spc="-20" dirty="0">
                <a:solidFill>
                  <a:schemeClr val="tx2"/>
                </a:solidFill>
              </a:rPr>
              <a:t>МЛСП «Приразломная»</a:t>
            </a:r>
          </a:p>
          <a:p>
            <a:pPr algn="ctr"/>
            <a:r>
              <a:rPr lang="ru-RU" sz="900" b="1" dirty="0">
                <a:solidFill>
                  <a:schemeClr val="tx2"/>
                </a:solidFill>
              </a:rPr>
              <a:t> п. Варандей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213412" y="837387"/>
            <a:ext cx="2365297" cy="1161442"/>
          </a:xfrm>
          <a:prstGeom prst="wedgeRectCallout">
            <a:avLst>
              <a:gd name="adj1" fmla="val -109600"/>
              <a:gd name="adj2" fmla="val 16742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4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Действия органов управления, сил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и средств РСЧС по защите населения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в условиях полного и (или) частичного ограничения режима потребления электрической энергии</a:t>
            </a:r>
            <a:r>
              <a:rPr lang="ru-RU" sz="900" b="1" dirty="0">
                <a:solidFill>
                  <a:schemeClr val="tx2"/>
                </a:solidFill>
              </a:rPr>
              <a:t/>
            </a:r>
            <a:br>
              <a:rPr lang="ru-RU" sz="900" b="1" dirty="0">
                <a:solidFill>
                  <a:schemeClr val="tx2"/>
                </a:solidFill>
              </a:rPr>
            </a:br>
            <a:r>
              <a:rPr lang="ru-RU" sz="900" b="1" dirty="0">
                <a:solidFill>
                  <a:schemeClr val="tx2"/>
                </a:solidFill>
              </a:rPr>
              <a:t> г.Мурманск</a:t>
            </a:r>
          </a:p>
        </p:txBody>
      </p:sp>
      <p:sp>
        <p:nvSpPr>
          <p:cNvPr id="10" name="Прямоугольная выноска 14">
            <a:extLst>
              <a:ext uri="{FF2B5EF4-FFF2-40B4-BE49-F238E27FC236}">
                <a16:creationId xmlns:a16="http://schemas.microsoft.com/office/drawing/2014/main" id="{A63E6EE6-F6E7-F858-20CC-5866FF6A2BE3}"/>
              </a:ext>
            </a:extLst>
          </p:cNvPr>
          <p:cNvSpPr/>
          <p:nvPr/>
        </p:nvSpPr>
        <p:spPr>
          <a:xfrm>
            <a:off x="7821861" y="824005"/>
            <a:ext cx="2098125" cy="1162906"/>
          </a:xfrm>
          <a:prstGeom prst="wedgeRectCallout">
            <a:avLst>
              <a:gd name="adj1" fmla="val -12825"/>
              <a:gd name="adj2" fmla="val 6987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15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Авария на обособленном подразделении АО «</a:t>
            </a:r>
            <a:r>
              <a:rPr lang="ru-RU" sz="800" dirty="0" err="1">
                <a:solidFill>
                  <a:schemeClr val="tx2"/>
                </a:solidFill>
              </a:rPr>
              <a:t>Чукотэнерго</a:t>
            </a:r>
            <a:r>
              <a:rPr lang="ru-RU" sz="800" dirty="0">
                <a:solidFill>
                  <a:schemeClr val="tx2"/>
                </a:solidFill>
              </a:rPr>
              <a:t>» Анадырская ТЭЦ в результате взрыва  с последующим обрушением зданий</a:t>
            </a:r>
          </a:p>
          <a:p>
            <a:pPr algn="ctr"/>
            <a:r>
              <a:rPr lang="ru-RU" sz="900" b="1" dirty="0">
                <a:solidFill>
                  <a:schemeClr val="tx2"/>
                </a:solidFill>
              </a:rPr>
              <a:t>г. Анадырь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928866" y="5687908"/>
            <a:ext cx="1977135" cy="1165257"/>
          </a:xfrm>
          <a:prstGeom prst="wedgeRectCallout">
            <a:avLst>
              <a:gd name="adj1" fmla="val -267530"/>
              <a:gd name="adj2" fmla="val -9032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12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Аварийная посадка пассажирского самолета с разрушением фюзеляжа и последующим возгоранием воздушного судна</a:t>
            </a:r>
          </a:p>
          <a:p>
            <a:pPr algn="ctr"/>
            <a:r>
              <a:rPr lang="ru-RU" sz="900" b="1" dirty="0">
                <a:solidFill>
                  <a:schemeClr val="tx2"/>
                </a:solidFill>
              </a:rPr>
              <a:t> г. Норильск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496793" y="5686045"/>
            <a:ext cx="1563066" cy="1171957"/>
          </a:xfrm>
          <a:prstGeom prst="wedgeRectCallout">
            <a:avLst>
              <a:gd name="adj1" fmla="val 29887"/>
              <a:gd name="adj2" fmla="val -8477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7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Пожар в вертикальном стальном резервуаре РВСП № 5  для хранения товарной нефти</a:t>
            </a:r>
            <a:r>
              <a:rPr lang="ru-RU" sz="900" dirty="0">
                <a:solidFill>
                  <a:schemeClr val="tx2"/>
                </a:solidFill>
              </a:rPr>
              <a:t/>
            </a:r>
            <a:br>
              <a:rPr lang="ru-RU" sz="900" dirty="0">
                <a:solidFill>
                  <a:schemeClr val="tx2"/>
                </a:solidFill>
              </a:rPr>
            </a:br>
            <a:r>
              <a:rPr lang="ru-RU" sz="900" b="1" dirty="0" err="1">
                <a:solidFill>
                  <a:schemeClr val="tx2"/>
                </a:solidFill>
              </a:rPr>
              <a:t>г.о</a:t>
            </a:r>
            <a:r>
              <a:rPr lang="ru-RU" sz="900" b="1" dirty="0">
                <a:solidFill>
                  <a:schemeClr val="tx2"/>
                </a:solidFill>
              </a:rPr>
              <a:t>. Усинск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37410" y="4717932"/>
            <a:ext cx="536952" cy="9664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00394" y="4665600"/>
            <a:ext cx="58060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Новодвинск</a:t>
            </a:r>
          </a:p>
        </p:txBody>
      </p:sp>
      <p:sp>
        <p:nvSpPr>
          <p:cNvPr id="16" name="Блок-схема: узел 15"/>
          <p:cNvSpPr/>
          <p:nvPr/>
        </p:nvSpPr>
        <p:spPr>
          <a:xfrm>
            <a:off x="1590114" y="4697767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28255" y="4365859"/>
            <a:ext cx="493441" cy="9664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5647" y="4314217"/>
            <a:ext cx="50526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Варандей</a:t>
            </a:r>
          </a:p>
        </p:txBody>
      </p:sp>
      <p:sp>
        <p:nvSpPr>
          <p:cNvPr id="19" name="Блок-схема: узел 18"/>
          <p:cNvSpPr/>
          <p:nvPr/>
        </p:nvSpPr>
        <p:spPr>
          <a:xfrm>
            <a:off x="2579311" y="4383363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1776331" y="3224836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1922519" y="3506373"/>
            <a:ext cx="1772575" cy="785956"/>
          </a:xfrm>
          <a:prstGeom prst="wedgeRectCallout">
            <a:avLst>
              <a:gd name="adj1" fmla="val -6596"/>
              <a:gd name="adj2" fmla="val 6923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5 </a:t>
            </a:r>
            <a:r>
              <a:rPr lang="ru-RU" sz="900" b="1" dirty="0">
                <a:solidFill>
                  <a:schemeClr val="tx2"/>
                </a:solidFill>
              </a:rPr>
              <a:t/>
            </a:r>
            <a:br>
              <a:rPr lang="ru-RU" sz="900" b="1" dirty="0">
                <a:solidFill>
                  <a:schemeClr val="tx2"/>
                </a:solidFill>
              </a:rPr>
            </a:br>
            <a:r>
              <a:rPr lang="ru-RU" sz="800" dirty="0">
                <a:solidFill>
                  <a:schemeClr val="tx2"/>
                </a:solidFill>
              </a:rPr>
              <a:t>Авиакатастрофа вахтового вертолета Ми-8</a:t>
            </a:r>
            <a:br>
              <a:rPr lang="ru-RU" sz="800" dirty="0">
                <a:solidFill>
                  <a:schemeClr val="tx2"/>
                </a:solidFill>
              </a:rPr>
            </a:br>
            <a:r>
              <a:rPr lang="ru-RU" sz="800" dirty="0">
                <a:solidFill>
                  <a:schemeClr val="tx2"/>
                </a:solidFill>
              </a:rPr>
              <a:t> в труднодоступной местности</a:t>
            </a:r>
          </a:p>
          <a:p>
            <a:pPr algn="ctr"/>
            <a:r>
              <a:rPr lang="ru-RU" sz="900" b="1" dirty="0">
                <a:solidFill>
                  <a:schemeClr val="tx2"/>
                </a:solidFill>
              </a:rPr>
              <a:t>п. Варандей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385566" y="3750988"/>
            <a:ext cx="536952" cy="9664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55511" y="3699348"/>
            <a:ext cx="58381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Костомукша</a:t>
            </a:r>
          </a:p>
        </p:txBody>
      </p:sp>
      <p:sp>
        <p:nvSpPr>
          <p:cNvPr id="24" name="Блок-схема: узел 23"/>
          <p:cNvSpPr/>
          <p:nvPr/>
        </p:nvSpPr>
        <p:spPr>
          <a:xfrm>
            <a:off x="1407681" y="3871643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117929" y="4376967"/>
            <a:ext cx="419897" cy="9664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88226" y="4325325"/>
            <a:ext cx="45236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Саббета</a:t>
            </a:r>
          </a:p>
        </p:txBody>
      </p:sp>
      <p:sp>
        <p:nvSpPr>
          <p:cNvPr id="27" name="Блок-схема: узел 26"/>
          <p:cNvSpPr/>
          <p:nvPr/>
        </p:nvSpPr>
        <p:spPr>
          <a:xfrm>
            <a:off x="3495441" y="4394471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860707" y="5176121"/>
            <a:ext cx="419897" cy="9664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23632" y="5118231"/>
            <a:ext cx="49404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Салехард</a:t>
            </a:r>
          </a:p>
        </p:txBody>
      </p:sp>
      <p:sp>
        <p:nvSpPr>
          <p:cNvPr id="30" name="Блок-схема: узел 29"/>
          <p:cNvSpPr/>
          <p:nvPr/>
        </p:nvSpPr>
        <p:spPr>
          <a:xfrm>
            <a:off x="3197454" y="5231093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249490" y="5228832"/>
            <a:ext cx="465591" cy="101021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57855" y="5169003"/>
            <a:ext cx="40748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Усинск</a:t>
            </a:r>
          </a:p>
        </p:txBody>
      </p:sp>
      <p:sp>
        <p:nvSpPr>
          <p:cNvPr id="33" name="Блок-схема: узел 32"/>
          <p:cNvSpPr/>
          <p:nvPr/>
        </p:nvSpPr>
        <p:spPr>
          <a:xfrm>
            <a:off x="2645473" y="5185169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576412" y="2188293"/>
            <a:ext cx="419897" cy="9664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546549" y="2136652"/>
            <a:ext cx="4796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Анадырь</a:t>
            </a:r>
          </a:p>
        </p:txBody>
      </p:sp>
      <p:sp>
        <p:nvSpPr>
          <p:cNvPr id="36" name="Блок-схема: узел 35"/>
          <p:cNvSpPr/>
          <p:nvPr/>
        </p:nvSpPr>
        <p:spPr>
          <a:xfrm>
            <a:off x="6541527" y="3943974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5604518" y="830492"/>
            <a:ext cx="2133341" cy="1167590"/>
          </a:xfrm>
          <a:prstGeom prst="wedgeRectCallout">
            <a:avLst>
              <a:gd name="adj1" fmla="val -143149"/>
              <a:gd name="adj2" fmla="val 26150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8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Взрыв топливно-воздушной смеси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с последующим горением на площадке завода по производству сжиженного природного газа </a:t>
            </a:r>
          </a:p>
          <a:p>
            <a:pPr algn="ctr"/>
            <a:r>
              <a:rPr lang="ru-RU" sz="800" spc="-20" dirty="0">
                <a:solidFill>
                  <a:schemeClr val="tx2"/>
                </a:solidFill>
              </a:rPr>
              <a:t>ОАО «Ямал СПГ в результате теракта»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sz="900" b="1" dirty="0">
                <a:solidFill>
                  <a:schemeClr val="tx2"/>
                </a:solidFill>
              </a:rPr>
              <a:t>п. </a:t>
            </a:r>
            <a:r>
              <a:rPr lang="ru-RU" sz="900" b="1" dirty="0" err="1">
                <a:solidFill>
                  <a:schemeClr val="tx2"/>
                </a:solidFill>
              </a:rPr>
              <a:t>Сабетта</a:t>
            </a:r>
            <a:endParaRPr lang="ru-RU" sz="900" b="1" dirty="0">
              <a:solidFill>
                <a:schemeClr val="tx2"/>
              </a:solidFill>
            </a:endParaRPr>
          </a:p>
        </p:txBody>
      </p:sp>
      <p:sp>
        <p:nvSpPr>
          <p:cNvPr id="38" name="Прямоугольная выноска 37"/>
          <p:cNvSpPr/>
          <p:nvPr/>
        </p:nvSpPr>
        <p:spPr>
          <a:xfrm>
            <a:off x="4313853" y="3450985"/>
            <a:ext cx="2222535" cy="841345"/>
          </a:xfrm>
          <a:prstGeom prst="wedgeRectCallout">
            <a:avLst>
              <a:gd name="adj1" fmla="val -72508"/>
              <a:gd name="adj2" fmla="val 13535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11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Авария на судне в ходе проводки каравана по Северному морскому пути</a:t>
            </a:r>
            <a:r>
              <a:rPr lang="ru-RU" sz="800" b="1" dirty="0">
                <a:solidFill>
                  <a:schemeClr val="tx2"/>
                </a:solidFill>
              </a:rPr>
              <a:t/>
            </a:r>
            <a:br>
              <a:rPr lang="ru-RU" sz="800" b="1" dirty="0">
                <a:solidFill>
                  <a:schemeClr val="tx2"/>
                </a:solidFill>
              </a:rPr>
            </a:br>
            <a:r>
              <a:rPr lang="ru-RU" sz="900" b="1" dirty="0">
                <a:solidFill>
                  <a:schemeClr val="tx2"/>
                </a:solidFill>
              </a:rPr>
              <a:t> Акватория СМП </a:t>
            </a:r>
            <a:br>
              <a:rPr lang="ru-RU" sz="900" b="1" dirty="0">
                <a:solidFill>
                  <a:schemeClr val="tx2"/>
                </a:solidFill>
              </a:rPr>
            </a:br>
            <a:r>
              <a:rPr lang="ru-RU" sz="900" b="1" dirty="0">
                <a:solidFill>
                  <a:schemeClr val="tx2"/>
                </a:solidFill>
              </a:rPr>
              <a:t>(Ямало-Ненецкий АО) </a:t>
            </a:r>
          </a:p>
        </p:txBody>
      </p:sp>
      <p:sp>
        <p:nvSpPr>
          <p:cNvPr id="39" name="Блок-схема: узел 38"/>
          <p:cNvSpPr/>
          <p:nvPr/>
        </p:nvSpPr>
        <p:spPr>
          <a:xfrm>
            <a:off x="3724047" y="3911900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695577" y="3950734"/>
            <a:ext cx="488398" cy="12427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21607" y="3919964"/>
            <a:ext cx="43633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dirty="0"/>
              <a:t>Батагай</a:t>
            </a:r>
          </a:p>
        </p:txBody>
      </p:sp>
      <p:sp>
        <p:nvSpPr>
          <p:cNvPr id="42" name="Блок-схема: узел 41"/>
          <p:cNvSpPr/>
          <p:nvPr/>
        </p:nvSpPr>
        <p:spPr>
          <a:xfrm>
            <a:off x="3664033" y="5176121"/>
            <a:ext cx="155996" cy="15854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ая выноска 43"/>
          <p:cNvSpPr/>
          <p:nvPr/>
        </p:nvSpPr>
        <p:spPr>
          <a:xfrm>
            <a:off x="4609960" y="5684212"/>
            <a:ext cx="1496189" cy="1173788"/>
          </a:xfrm>
          <a:prstGeom prst="wedgeRectCallout">
            <a:avLst>
              <a:gd name="adj1" fmla="val -134743"/>
              <a:gd name="adj2" fmla="val -8035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ru-RU" sz="900" b="1" u="sng" dirty="0">
              <a:solidFill>
                <a:schemeClr val="tx1"/>
              </a:solidFill>
            </a:endParaRPr>
          </a:p>
          <a:p>
            <a:pPr algn="ctr"/>
            <a:endParaRPr lang="ru-RU" sz="900" b="1" u="sng" dirty="0">
              <a:solidFill>
                <a:schemeClr val="tx1"/>
              </a:solidFill>
            </a:endParaRPr>
          </a:p>
          <a:p>
            <a:pPr algn="ctr"/>
            <a:r>
              <a:rPr lang="ru-RU" sz="900" b="1" u="sng" dirty="0">
                <a:solidFill>
                  <a:schemeClr val="tx1"/>
                </a:solidFill>
              </a:rPr>
              <a:t>Вводная №16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</a:rPr>
              <a:t>Действия органов государственной власти </a:t>
            </a:r>
          </a:p>
          <a:p>
            <a:pPr algn="ctr"/>
            <a:r>
              <a:rPr lang="ru-RU" sz="800" dirty="0">
                <a:solidFill>
                  <a:schemeClr val="tx1"/>
                </a:solidFill>
              </a:rPr>
              <a:t>и ОМСУ при внезапном </a:t>
            </a:r>
            <a:r>
              <a:rPr lang="ru-RU" sz="800" spc="-30" dirty="0">
                <a:solidFill>
                  <a:schemeClr val="tx1"/>
                </a:solidFill>
              </a:rPr>
              <a:t>нападении противника (ДСП)</a:t>
            </a:r>
            <a:r>
              <a:rPr lang="ru-RU" sz="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</a:rPr>
              <a:t>г. Воркута</a:t>
            </a:r>
          </a:p>
        </p:txBody>
      </p:sp>
      <p:sp>
        <p:nvSpPr>
          <p:cNvPr id="45" name="Прямоугольная выноска 44"/>
          <p:cNvSpPr/>
          <p:nvPr/>
        </p:nvSpPr>
        <p:spPr>
          <a:xfrm>
            <a:off x="3113388" y="5692745"/>
            <a:ext cx="1432803" cy="1165257"/>
          </a:xfrm>
          <a:prstGeom prst="wedgeRectCallout">
            <a:avLst>
              <a:gd name="adj1" fmla="val -42081"/>
              <a:gd name="adj2" fmla="val -82468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 10 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Авария на инфраструктуре подвижной радиотелефонной связи</a:t>
            </a:r>
            <a:endParaRPr lang="ru-RU" sz="800" b="1" dirty="0">
              <a:solidFill>
                <a:schemeClr val="tx2"/>
              </a:solidFill>
            </a:endParaRPr>
          </a:p>
          <a:p>
            <a:pPr algn="ctr"/>
            <a:r>
              <a:rPr lang="ru-RU" sz="900" b="1" dirty="0">
                <a:solidFill>
                  <a:schemeClr val="tx2"/>
                </a:solidFill>
              </a:rPr>
              <a:t>г. Салехард</a:t>
            </a:r>
          </a:p>
        </p:txBody>
      </p:sp>
      <p:sp>
        <p:nvSpPr>
          <p:cNvPr id="46" name="Прямоугольная выноска 45"/>
          <p:cNvSpPr/>
          <p:nvPr/>
        </p:nvSpPr>
        <p:spPr>
          <a:xfrm>
            <a:off x="8372264" y="4070443"/>
            <a:ext cx="1532373" cy="1511054"/>
          </a:xfrm>
          <a:prstGeom prst="wedgeRectCallout">
            <a:avLst>
              <a:gd name="adj1" fmla="val -280810"/>
              <a:gd name="adj2" fmla="val 1385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u="sng" dirty="0">
                <a:solidFill>
                  <a:schemeClr val="tx2"/>
                </a:solidFill>
              </a:rPr>
              <a:t>Вводная №13</a:t>
            </a: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Горный удар с последующим затоплением горных выработок и блокированием возможности выхода на поверхность рабочих </a:t>
            </a:r>
            <a:r>
              <a:rPr lang="ru-RU" sz="900" dirty="0">
                <a:solidFill>
                  <a:schemeClr val="tx2"/>
                </a:solidFill>
              </a:rPr>
              <a:t/>
            </a:r>
            <a:br>
              <a:rPr lang="ru-RU" sz="900" dirty="0">
                <a:solidFill>
                  <a:schemeClr val="tx2"/>
                </a:solidFill>
              </a:rPr>
            </a:br>
            <a:r>
              <a:rPr lang="ru-RU" sz="900" dirty="0">
                <a:solidFill>
                  <a:schemeClr val="tx2"/>
                </a:solidFill>
              </a:rPr>
              <a:t>г</a:t>
            </a:r>
            <a:r>
              <a:rPr lang="ru-RU" sz="900" b="1" dirty="0">
                <a:solidFill>
                  <a:schemeClr val="tx2"/>
                </a:solidFill>
              </a:rPr>
              <a:t>. Норильск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-1364" y="17090"/>
            <a:ext cx="9904635" cy="794743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24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учения </a:t>
            </a:r>
          </a:p>
          <a:p>
            <a:pPr algn="ctr" eaLnBrk="1" hangingPunct="1">
              <a:defRPr/>
            </a:pPr>
            <a:r>
              <a:rPr lang="ru-RU" sz="24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«Безопасная </a:t>
            </a:r>
            <a:r>
              <a:rPr lang="ru-RU" sz="24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2400" b="1" kern="0" dirty="0">
              <a:solidFill>
                <a:schemeClr val="bg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</a:br>
            <a: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</a:br>
            <a: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</a:br>
            <a: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</a:br>
            <a: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kern="0" dirty="0">
                <a:solidFill>
                  <a:schemeClr val="bg1"/>
                </a:solidFill>
                <a:effectLst/>
                <a:latin typeface="Times New Roman" pitchFamily="18" charset="0"/>
              </a:rPr>
            </a:br>
            <a:endParaRPr lang="ru-RU" sz="2400" b="1" kern="0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423545" y="5185169"/>
            <a:ext cx="167640" cy="152358"/>
            <a:chOff x="7455388" y="5654995"/>
            <a:chExt cx="335280" cy="271600"/>
          </a:xfrm>
        </p:grpSpPr>
        <p:cxnSp>
          <p:nvCxnSpPr>
            <p:cNvPr id="48" name="Прямая соединительная линия 47"/>
            <p:cNvCxnSpPr/>
            <p:nvPr/>
          </p:nvCxnSpPr>
          <p:spPr>
            <a:xfrm>
              <a:off x="7455388" y="5749926"/>
              <a:ext cx="2687" cy="17666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Волна 49"/>
            <p:cNvSpPr/>
            <p:nvPr/>
          </p:nvSpPr>
          <p:spPr>
            <a:xfrm>
              <a:off x="7455388" y="5654995"/>
              <a:ext cx="335280" cy="189859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Прямоугольная выноска 42"/>
          <p:cNvSpPr/>
          <p:nvPr/>
        </p:nvSpPr>
        <p:spPr>
          <a:xfrm>
            <a:off x="6133696" y="5676332"/>
            <a:ext cx="1765187" cy="1174930"/>
          </a:xfrm>
          <a:prstGeom prst="wedgeRectCallout">
            <a:avLst>
              <a:gd name="adj1" fmla="val -194523"/>
              <a:gd name="adj2" fmla="val -7661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u="sng" dirty="0">
              <a:solidFill>
                <a:srgbClr val="FF0000"/>
              </a:solidFill>
            </a:endParaRPr>
          </a:p>
          <a:p>
            <a:pPr algn="ctr"/>
            <a:r>
              <a:rPr lang="ru-RU" sz="1000" b="1" u="sng" dirty="0">
                <a:solidFill>
                  <a:srgbClr val="FF0000"/>
                </a:solidFill>
              </a:rPr>
              <a:t>Вводная № 9 </a:t>
            </a:r>
          </a:p>
          <a:p>
            <a:pPr algn="ctr"/>
            <a:r>
              <a:rPr lang="ru-RU" sz="1000" dirty="0">
                <a:solidFill>
                  <a:srgbClr val="FF0000"/>
                </a:solidFill>
              </a:rPr>
              <a:t>Ликвидация пожара на газовой скважине с проведением противофонтанных работ </a:t>
            </a:r>
          </a:p>
          <a:p>
            <a:pPr algn="ctr"/>
            <a:r>
              <a:rPr lang="ru-RU" sz="1000" b="1" dirty="0">
                <a:solidFill>
                  <a:srgbClr val="FF0000"/>
                </a:solidFill>
              </a:rPr>
              <a:t>г. Новый Уренгой</a:t>
            </a:r>
          </a:p>
          <a:p>
            <a:pPr algn="ctr"/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359010" y="5053923"/>
            <a:ext cx="419897" cy="96644"/>
          </a:xfrm>
          <a:prstGeom prst="rect">
            <a:avLst/>
          </a:prstGeom>
          <a:solidFill>
            <a:srgbClr val="DE5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42124" y="5815207"/>
            <a:ext cx="543387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3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51137"/>
            <a:ext cx="89625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kern="0" dirty="0">
                <a:latin typeface="Times New Roman" pitchFamily="18" charset="0"/>
              </a:rPr>
              <a:t>Вводная № 9 Ликвидация пожара на газовой </a:t>
            </a:r>
            <a:r>
              <a:rPr lang="ru-RU" sz="2200" b="1" kern="0" dirty="0" smtClean="0">
                <a:latin typeface="Times New Roman" pitchFamily="18" charset="0"/>
              </a:rPr>
              <a:t>скважине </a:t>
            </a:r>
          </a:p>
          <a:p>
            <a:pPr algn="ctr">
              <a:defRPr/>
            </a:pPr>
            <a:r>
              <a:rPr lang="ru-RU" sz="2200" b="1" kern="0" dirty="0" smtClean="0">
                <a:latin typeface="Times New Roman" pitchFamily="18" charset="0"/>
              </a:rPr>
              <a:t>с </a:t>
            </a:r>
            <a:r>
              <a:rPr lang="ru-RU" sz="2200" b="1" kern="0" dirty="0">
                <a:latin typeface="Times New Roman" pitchFamily="18" charset="0"/>
              </a:rPr>
              <a:t>проведением противофонтанных </a:t>
            </a:r>
            <a:r>
              <a:rPr lang="ru-RU" sz="2200" b="1" kern="0" dirty="0" smtClean="0">
                <a:latin typeface="Times New Roman" pitchFamily="18" charset="0"/>
              </a:rPr>
              <a:t>работ полигон </a:t>
            </a:r>
            <a:r>
              <a:rPr lang="ru-RU" sz="2200" b="1" kern="0" dirty="0">
                <a:latin typeface="Times New Roman" pitchFamily="18" charset="0"/>
              </a:rPr>
              <a:t>г. Новый Уренгой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81" t="3160" r="40856" b="11601"/>
          <a:stretch/>
        </p:blipFill>
        <p:spPr>
          <a:xfrm>
            <a:off x="299225" y="1350860"/>
            <a:ext cx="8045565" cy="4622739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3" name="Picture 3" descr="C:\Users\Karyagin\Desktop\карта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2793" y="1776056"/>
            <a:ext cx="3623457" cy="306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13"/>
          <p:cNvGrpSpPr/>
          <p:nvPr/>
        </p:nvGrpSpPr>
        <p:grpSpPr>
          <a:xfrm>
            <a:off x="2166632" y="3688083"/>
            <a:ext cx="335280" cy="271600"/>
            <a:chOff x="7455388" y="5654995"/>
            <a:chExt cx="335280" cy="2716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7455388" y="5749926"/>
              <a:ext cx="2687" cy="17666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Волна 15"/>
            <p:cNvSpPr/>
            <p:nvPr/>
          </p:nvSpPr>
          <p:spPr>
            <a:xfrm>
              <a:off x="7455388" y="5654995"/>
              <a:ext cx="335280" cy="189859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443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42124" y="5815207"/>
            <a:ext cx="543387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4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/>
          <a:stretch/>
        </p:blipFill>
        <p:spPr>
          <a:xfrm>
            <a:off x="176510" y="3768388"/>
            <a:ext cx="2750663" cy="23636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54" y="2700324"/>
            <a:ext cx="3296606" cy="22059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56" y="1679172"/>
            <a:ext cx="3631128" cy="216623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Стрелка вниз 19"/>
          <p:cNvSpPr/>
          <p:nvPr/>
        </p:nvSpPr>
        <p:spPr>
          <a:xfrm rot="14171966">
            <a:off x="3437364" y="4699682"/>
            <a:ext cx="227966" cy="13581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4171966">
            <a:off x="6761760" y="3688885"/>
            <a:ext cx="227966" cy="13581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-112800" y="3452628"/>
            <a:ext cx="1809626" cy="4130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>ПДС объекта</a:t>
            </a:r>
          </a:p>
          <a:p>
            <a:pPr algn="ctr" eaLnBrk="1" hangingPunct="1">
              <a:defRPr/>
            </a:pPr>
            <a:endParaRPr lang="ru-RU" sz="1200" b="1" kern="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sz="1200" b="1" kern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434568" y="2344391"/>
            <a:ext cx="3190692" cy="4130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>ЕДДС МО г. Новый Уренгой</a:t>
            </a:r>
          </a:p>
          <a:p>
            <a:pPr algn="ctr" eaLnBrk="1" hangingPunct="1">
              <a:defRPr/>
            </a:pPr>
            <a:endParaRPr lang="ru-RU" sz="1200" b="1" kern="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sz="1200" b="1" kern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5508377" y="1393145"/>
            <a:ext cx="3190692" cy="4130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>ЦУКС ГУ МЧС РФ по ЯНАО</a:t>
            </a:r>
          </a:p>
          <a:p>
            <a:pPr algn="ctr" eaLnBrk="1" hangingPunct="1">
              <a:defRPr/>
            </a:pPr>
            <a:endParaRPr lang="ru-RU" sz="1200" b="1" kern="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1200" b="1" kern="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sz="1200" b="1" kern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24679" y="126151"/>
            <a:ext cx="8614622" cy="91070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Отработка взаимодействия с диспетчерскими </a:t>
            </a:r>
            <a:r>
              <a:rPr lang="ru-RU" sz="22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службами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22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</a:t>
            </a:r>
          </a:p>
          <a:p>
            <a:pPr algn="ctr" eaLnBrk="1" hangingPunct="1">
              <a:defRPr/>
            </a:pPr>
            <a:r>
              <a:rPr lang="ru-RU" sz="22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службами 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жизнеобеспечения</a:t>
            </a:r>
          </a:p>
          <a:p>
            <a:pPr algn="ctr" eaLnBrk="1" hangingPunct="1">
              <a:defRPr/>
            </a:pPr>
            <a:endParaRPr lang="ru-RU" sz="22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8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42124" y="5815207"/>
            <a:ext cx="543387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5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644231" y="384715"/>
            <a:ext cx="7891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ct val="100000"/>
              <a:defRPr/>
            </a:pPr>
            <a:r>
              <a:rPr lang="ru-RU" sz="2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Учения</a:t>
            </a:r>
            <a:endParaRPr lang="ru-RU" sz="2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510" y="1726687"/>
            <a:ext cx="9533674" cy="373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</a:t>
            </a: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вопросов применения сил и средств Единой государственной системы предупреждения </a:t>
            </a:r>
            <a:r>
              <a:rPr lang="ru-RU" sz="1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ликвидации чрезвычайных ситуаций при реагировании на различные чрезвычайные ситуации в Арктической зоне Российской Федерации.</a:t>
            </a:r>
            <a:endParaRPr lang="ru-RU" sz="1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7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Опытно-исследовательские </a:t>
            </a: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	</a:t>
            </a:r>
            <a:endParaRPr lang="ru-RU" sz="1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30555" algn="l"/>
              </a:tabLst>
            </a:pP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работы насосно-рукавных систем при подаче воды на тушение пожара на газовой скважине, оценка эффективности применения кавитационного способа подогрева огнетушащих веществ в условиях низких температур, апробация программно-аппаратного комплекса «Организация бесперебойной подачи воды (перекачки) на удаленные расстояния с учетом топографических особенностей местности».</a:t>
            </a:r>
            <a:endParaRPr lang="ru-RU" sz="1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30555" algn="l"/>
              </a:tabLst>
            </a:pPr>
            <a:r>
              <a:rPr lang="ru-RU" sz="1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эффективности применения специальной техники в ходе ликвидации последствий возгорания газового фонтана и оценка использования беспилотной авиационной системы для формирования базы данных в целях обучения нейронной сети, автоматизирующей процесс обнаружения чрезвычайных ситуаций, в условиях Арктики.</a:t>
            </a:r>
            <a:endParaRPr lang="ru-RU" sz="1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42124" y="5815207"/>
            <a:ext cx="543387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6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92364" y="126151"/>
            <a:ext cx="8698767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1  Сорваны шпильки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фланца коренной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задвижки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адаптеру трубной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головки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Открытое фонтанирование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газа с возгоранием</a:t>
            </a: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l="39739" t="28148" r="16921" b="17315"/>
          <a:stretch/>
        </p:blipFill>
        <p:spPr>
          <a:xfrm>
            <a:off x="7024869" y="3958838"/>
            <a:ext cx="2588948" cy="1832558"/>
          </a:xfrm>
          <a:prstGeom prst="rect">
            <a:avLst/>
          </a:prstGeom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085976" y="2206403"/>
            <a:ext cx="2624208" cy="15187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Первый этап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Охлаждение устья </a:t>
            </a: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скважины </a:t>
            </a: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защита работников противофонтанной службы</a:t>
            </a: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0" y="1612454"/>
            <a:ext cx="6823725" cy="38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42124" y="5815207"/>
            <a:ext cx="543387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7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724104" y="2454375"/>
            <a:ext cx="3241372" cy="79109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Второй этап 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Действия личного состава 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ФГАУ </a:t>
            </a: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АСФ «Западно-Сибирской </a:t>
            </a:r>
            <a:endParaRPr lang="ru-RU" sz="1600" b="1" kern="0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военизированной </a:t>
            </a: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части»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3421" t="4087" r="4482" b="11130"/>
          <a:stretch/>
        </p:blipFill>
        <p:spPr>
          <a:xfrm>
            <a:off x="369075" y="1489962"/>
            <a:ext cx="6186937" cy="4092473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92364" y="126151"/>
            <a:ext cx="8698767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 Сорваны шпильки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фланца коренной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задвижки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адаптеру трубной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головки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Открытое фонтанирование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газа с возгоранием</a:t>
            </a: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42124" y="5815207"/>
            <a:ext cx="543387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8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181850" y="2454375"/>
            <a:ext cx="2783626" cy="79109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Третий этап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Отрыв пламени от 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газовой струи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   действия личного состава 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ФГАУ </a:t>
            </a: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АСФ </a:t>
            </a:r>
            <a:endParaRPr lang="ru-RU" sz="1600" b="1" kern="0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«</a:t>
            </a: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Западно-Сибирской военизированной </a:t>
            </a: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части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по ликвидации аварии</a:t>
            </a: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873" t="7838" r="6447" b="11297"/>
          <a:stretch/>
        </p:blipFill>
        <p:spPr>
          <a:xfrm>
            <a:off x="222702" y="1762126"/>
            <a:ext cx="7217992" cy="370233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92364" y="126151"/>
            <a:ext cx="8698767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1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Сорваны шпильки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фланца коренной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задвижки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адаптеру трубной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головки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Открытое фонтанирование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газа с возгоранием</a:t>
            </a: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5" name="Прямая соединительная линия 494"/>
          <p:cNvCxnSpPr/>
          <p:nvPr/>
        </p:nvCxnSpPr>
        <p:spPr>
          <a:xfrm>
            <a:off x="176510" y="6131992"/>
            <a:ext cx="92496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310256" y="5815207"/>
            <a:ext cx="575256" cy="399856"/>
          </a:xfrm>
          <a:prstGeom prst="parallelogram">
            <a:avLst/>
          </a:prstGeom>
          <a:solidFill>
            <a:schemeClr val="accent2"/>
          </a:solidFill>
        </p:spPr>
        <p:txBody>
          <a:bodyPr/>
          <a:lstStyle/>
          <a:p>
            <a:pPr algn="ctr"/>
            <a:fld id="{041AD9D7-53C5-4C55-A7F6-EEEB0FC3B1B2}" type="slidenum">
              <a:rPr lang="ru-RU" sz="1625" b="1">
                <a:solidFill>
                  <a:schemeClr val="bg1"/>
                </a:solidFill>
              </a:rPr>
              <a:pPr algn="ctr"/>
              <a:t>9</a:t>
            </a:fld>
            <a:endParaRPr lang="ru-RU" sz="1625" b="1" dirty="0">
              <a:solidFill>
                <a:schemeClr val="bg1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" cstate="print"/>
          <a:srcRect l="45238" t="22890" r="38976" b="53365"/>
          <a:stretch/>
        </p:blipFill>
        <p:spPr>
          <a:xfrm>
            <a:off x="8791132" y="652496"/>
            <a:ext cx="1092906" cy="924767"/>
          </a:xfrm>
          <a:prstGeom prst="rect">
            <a:avLst/>
          </a:prstGeom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792013" y="1210664"/>
            <a:ext cx="781499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6510" y="6281417"/>
            <a:ext cx="9533674" cy="522956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Межведомственные опытно-исследовательские </a:t>
            </a:r>
            <a:r>
              <a:rPr lang="ru-RU" sz="1600" b="1" kern="0" dirty="0" smtClean="0">
                <a:solidFill>
                  <a:schemeClr val="tx1"/>
                </a:solidFill>
                <a:latin typeface="Times New Roman" pitchFamily="18" charset="0"/>
              </a:rPr>
              <a:t>учения «Безопасная </a:t>
            </a:r>
            <a:r>
              <a:rPr lang="ru-RU" sz="1600" b="1" kern="0" dirty="0">
                <a:solidFill>
                  <a:schemeClr val="tx1"/>
                </a:solidFill>
                <a:latin typeface="Times New Roman" pitchFamily="18" charset="0"/>
              </a:rPr>
              <a:t>Арктика – 2023»</a:t>
            </a: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bg1"/>
                </a:solidFill>
                <a:latin typeface="Times New Roman" pitchFamily="18" charset="0"/>
              </a:rPr>
            </a:br>
            <a:endParaRPr lang="ru-RU" sz="1600" b="1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92364" y="126151"/>
            <a:ext cx="8698767" cy="11012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Замысел 2  Разрушен боковой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отвод трубной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головки</a:t>
            </a: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Утечка газа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затрубного пространства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</a:t>
            </a:r>
            <a: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kern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7294902" y="1856762"/>
            <a:ext cx="2624208" cy="15187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16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33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498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664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Первый этап: 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Охлаждение устья </a:t>
            </a: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>скважины </a:t>
            </a: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и</a:t>
            </a:r>
          </a:p>
          <a:p>
            <a:pPr algn="ctr" eaLnBrk="1" hangingPunct="1">
              <a:defRPr/>
            </a:pPr>
            <a:r>
              <a:rPr lang="ru-RU" sz="1600" b="1" kern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защита работников противофонтанной службы</a:t>
            </a: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1600" b="1" kern="0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1600" b="1" kern="0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t="18513" r="30918" b="33510"/>
          <a:stretch/>
        </p:blipFill>
        <p:spPr>
          <a:xfrm>
            <a:off x="286503" y="1544145"/>
            <a:ext cx="7298702" cy="403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5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3255</TotalTime>
  <Words>1185</Words>
  <Application>Microsoft Office PowerPoint</Application>
  <PresentationFormat>Лист A4 (210x297 мм)</PresentationFormat>
  <Paragraphs>239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MS PGothic</vt:lpstr>
      <vt:lpstr>Arial</vt:lpstr>
      <vt:lpstr>Calibri</vt:lpstr>
      <vt:lpstr>Calibri Light</vt:lpstr>
      <vt:lpstr>Open Sans Extrabold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Осипенко Александр Валерьевич</dc:creator>
  <cp:lastModifiedBy>Осипенко Александр Валерьевич</cp:lastModifiedBy>
  <cp:revision>101</cp:revision>
  <dcterms:created xsi:type="dcterms:W3CDTF">2022-11-26T09:01:31Z</dcterms:created>
  <dcterms:modified xsi:type="dcterms:W3CDTF">2023-04-04T12:25:26Z</dcterms:modified>
</cp:coreProperties>
</file>