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84" r:id="rId3"/>
    <p:sldId id="365" r:id="rId4"/>
    <p:sldId id="366" r:id="rId5"/>
    <p:sldId id="261" r:id="rId6"/>
    <p:sldId id="262" r:id="rId7"/>
    <p:sldId id="367" r:id="rId8"/>
    <p:sldId id="369" r:id="rId9"/>
    <p:sldId id="436" r:id="rId10"/>
    <p:sldId id="364" r:id="rId11"/>
    <p:sldId id="370" r:id="rId12"/>
    <p:sldId id="368" r:id="rId13"/>
    <p:sldId id="271" r:id="rId14"/>
    <p:sldId id="418" r:id="rId15"/>
    <p:sldId id="424" r:id="rId16"/>
    <p:sldId id="371" r:id="rId17"/>
    <p:sldId id="423" r:id="rId18"/>
    <p:sldId id="422" r:id="rId19"/>
    <p:sldId id="420" r:id="rId20"/>
    <p:sldId id="421" r:id="rId21"/>
    <p:sldId id="276" r:id="rId22"/>
    <p:sldId id="282" r:id="rId23"/>
    <p:sldId id="3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>
        <p:scale>
          <a:sx n="58" d="100"/>
          <a:sy n="58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C7EF-97D1-4D1A-A1AB-21EB37A9EA11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C16E-6E29-4BFE-B0A8-659D1EDEE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708240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D451-BD13-44A9-AE49-857D398765B8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F732-9168-449F-BF5B-0C3A4EB2CC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187944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79D2-A367-475C-965C-E9DB1A2DFD2A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B84A-CADC-4212-911B-BFAF6E132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77014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78F3-50F3-4463-A32E-C3738E287F70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7E33-90CE-49BB-B2FB-05D0F5B3B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5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0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075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783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750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8972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5811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1029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4C7A-8065-432F-A114-4D06863DCC0D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17EF-11D7-4063-B724-7E5F8469EB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149385"/>
      </p:ext>
    </p:extLst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730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887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4454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3235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069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D961B7-DBB6-471E-89CC-0BA2878156B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1C2EC5-3583-4C73-8026-B58FF2D28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7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A5C5-ACDD-4103-80DB-69CC395DBD1B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1CFB-3B5C-4D33-86A1-1423B6787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045188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F915-4244-4DE4-A57F-E7355CF3CF68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5D01-B541-4734-839D-277615A1D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252288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40EB-9732-462C-BC43-42E4E28D7B32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B627-1F1D-4844-B273-5C7CFFA162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94372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B457-785F-49E3-A5FE-FC940989BA1D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CF33-CDDC-4BD7-BA82-315E6E789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599071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9FA4-5FEA-4BAE-9D3D-AF9DA3E5FBE2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9E3C-1D05-4E0F-B3C3-0FD50B59D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900700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B2B6-6843-4351-A800-DF1A03D244C2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26A3-9017-4416-B0C3-B5DCD79BB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39830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F0C-48F6-4845-AD7C-0DD6AEF49CE8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E362-B849-410E-8C64-ED4E922263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352946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A654-4605-444F-BB38-A3880C78C097}" type="datetime1">
              <a:rPr lang="ru-RU"/>
              <a:pPr>
                <a:defRPr/>
              </a:pPr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8BA339-46BD-43E8-856B-F4FA09666F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09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56199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E:\моя\рисунки\картинки\движение\102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15888"/>
            <a:ext cx="93964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USER\Documents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2" y="214290"/>
            <a:ext cx="1652380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14800" y="152400"/>
            <a:ext cx="36713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39700" dist="50800" dir="3600000" sx="102000" sy="102000" algn="tl" rotWithShape="0">
                    <a:srgbClr val="000000"/>
                  </a:outerShdw>
                </a:effectLst>
                <a:latin typeface="Arial" charset="0"/>
              </a:rPr>
              <a:t>Уральский  институт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609600"/>
            <a:ext cx="6505418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  <a:prstDash val="solid"/>
                  <a:miter lim="800000"/>
                </a:ln>
                <a:solidFill>
                  <a:srgbClr val="1D1DFF"/>
                </a:solidFill>
                <a:effectLst>
                  <a:glow rad="228600">
                    <a:srgbClr val="FFFFFF"/>
                  </a:glow>
                </a:effectLst>
                <a:latin typeface="Calibri"/>
                <a:cs typeface="Arial" pitchFamily="34" charset="0"/>
              </a:rPr>
              <a:t>Государственной   противопожарной   службы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1" y="1125538"/>
            <a:ext cx="2303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Calibri"/>
                <a:cs typeface="Arial" pitchFamily="34" charset="0"/>
              </a:rPr>
              <a:t>МЧС России</a:t>
            </a:r>
          </a:p>
        </p:txBody>
      </p:sp>
      <p:pic>
        <p:nvPicPr>
          <p:cNvPr id="15366" name="Picture 3" descr="E:\моя\рисунки\картинки\Гербы\лента.gif"/>
          <p:cNvPicPr>
            <a:picLocks noChangeAspect="1" noChangeArrowheads="1"/>
          </p:cNvPicPr>
          <p:nvPr/>
        </p:nvPicPr>
        <p:blipFill>
          <a:blip r:embed="rId4" cstate="print"/>
          <a:srcRect l="1176" r="1962"/>
          <a:stretch>
            <a:fillRect/>
          </a:stretch>
        </p:blipFill>
        <p:spPr bwMode="auto">
          <a:xfrm>
            <a:off x="1524000" y="6092826"/>
            <a:ext cx="9144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USER\Documents\Мои рисунки\аватар\мед\герб\аватар-геб.gif"/>
          <p:cNvPicPr>
            <a:picLocks noChangeAspect="1" noChangeArrowheads="1" noCrop="1"/>
          </p:cNvPicPr>
          <p:nvPr/>
        </p:nvPicPr>
        <p:blipFill>
          <a:blip r:embed="rId5" cstate="print">
            <a:lum bright="1000"/>
          </a:blip>
          <a:srcRect/>
          <a:stretch>
            <a:fillRect/>
          </a:stretch>
        </p:blipFill>
        <p:spPr bwMode="auto">
          <a:xfrm>
            <a:off x="1703512" y="5992898"/>
            <a:ext cx="740776" cy="86510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5400" dist="88900" dir="17940000" sy="23000" kx="-1200000" algn="bl" rotWithShape="0">
              <a:prstClr val="black">
                <a:alpha val="94000"/>
              </a:prstClr>
            </a:outerShdw>
          </a:effectLst>
          <a:scene3d>
            <a:camera prst="orthographicFront"/>
            <a:lightRig rig="glow" dir="t">
              <a:rot lat="0" lon="0" rev="10800000"/>
            </a:lightRig>
          </a:scene3d>
          <a:sp3d>
            <a:bevelT prst="relaxedInset"/>
          </a:sp3d>
        </p:spPr>
      </p:pic>
      <p:pic>
        <p:nvPicPr>
          <p:cNvPr id="1027" name="Picture 3" descr="C:\Users\Pavel\Desktop\Рисунок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6176" y="0"/>
            <a:ext cx="1901825" cy="254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472" y="1952649"/>
            <a:ext cx="9505056" cy="4295751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УНК «Пожаротушения и проведения АСР»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Кафедра пожарной, аварийно-спасательной техники и 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специальных технических средств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 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Доклад на тему: 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О ПРОБЛЕМНЫХ ВОПРОСАХ И ПЕРСПЕКТИВАХ ПРИМЕНЕНИЯ ЯВЛЕНИЯ КАВИТАЦИИ В ПРАКТИКЕ ПОЖАРНОЙ ОХРАНЫ</a:t>
            </a:r>
          </a:p>
          <a:p>
            <a:pPr algn="r"/>
            <a:endParaRPr lang="ru-RU" sz="2000" b="1" dirty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доцент, к.т.н. САВИН  Михаил Александрович,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КУРБАТОВА Диана Константиновна</a:t>
            </a:r>
          </a:p>
          <a:p>
            <a:endParaRPr lang="ru-RU" sz="2400" b="1" dirty="0">
              <a:solidFill>
                <a:schemeClr val="tx1"/>
              </a:solidFill>
              <a:latin typeface="Arial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b="1" i="1" dirty="0">
                <a:solidFill>
                  <a:schemeClr val="tx1"/>
                </a:solidFill>
                <a:latin typeface="Arial" charset="0"/>
              </a:rPr>
              <a:t>Автор: доцент, к.т.н. САВИН  Михаил Александрович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1000" b="1" i="1" dirty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36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0863F8-9FDF-5B1E-469B-89E8A3B00FA9}"/>
              </a:ext>
            </a:extLst>
          </p:cNvPr>
          <p:cNvSpPr txBox="1"/>
          <p:nvPr/>
        </p:nvSpPr>
        <p:spPr>
          <a:xfrm>
            <a:off x="0" y="123596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кавитационных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установок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Науке и технике известны ряд </a:t>
            </a:r>
            <a:r>
              <a:rPr lang="ru-RU" sz="20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кавитаторов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имеющих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разную конструкцию и, соответственно, принципы действия: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ультразвуковые или </a:t>
            </a:r>
            <a:r>
              <a:rPr lang="ru-RU" sz="2000" b="1" u="sng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магнитострикторы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В них кавитация генерируется </a:t>
            </a:r>
            <a:r>
              <a:rPr lang="ru-RU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под действием ультразвуковых колебаний</a:t>
            </a:r>
            <a:r>
              <a:rPr lang="ru-RU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Они имеют весьма высокую стоимость и небольшую производительность. Кроме того,  дороги в техническом обслуживании. Применяются в фармацевтической и парфюмерно-косметической  промышленности.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пассивные (статические</a:t>
            </a:r>
            <a:r>
              <a:rPr lang="ru-RU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В данных установках </a:t>
            </a:r>
            <a:r>
              <a:rPr lang="ru-RU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предусмотрены вращающиеся части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кавитационные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эффекты реализуются посредством труб разных диаметров, сопел, перегородок, ребер, винтовых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завихрителей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т.п.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 конструкциях статических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кавитаторов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не закладывается требование высокой точности изготовления его элементов.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Мехобработка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при их изготовлении минимизирована в сравнении с роторной конструкцией. </a:t>
            </a:r>
            <a:r>
              <a:rPr lang="ru-RU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Полное отсутствие вращающихся частей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не требует решения вопросов уплотнения и балансировки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r>
              <a:rPr lang="ru-RU" sz="2000" b="1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кавитатора</a:t>
            </a:r>
            <a:r>
              <a:rPr lang="ru-RU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значительно возрастает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активные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Эти устройства </a:t>
            </a:r>
            <a:r>
              <a:rPr lang="ru-RU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делятся на: лопастные и гидродинамические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Первые включают статор и одно либо несколько рабочих колес.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 счет вращения подвижной части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установки возникает эффект кавитации. В гидродинамических установках за счет резкого изменения скорости потока образуются полости разряжения. </a:t>
            </a:r>
            <a:r>
              <a:rPr lang="ru-RU" sz="2000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Недостатком активных установок является частая замена статора и ротора, которые изнашиваются от </a:t>
            </a:r>
            <a:r>
              <a:rPr lang="ru-RU" sz="2000" b="1" i="1" u="sng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кавитационных</a:t>
            </a:r>
            <a:r>
              <a:rPr lang="ru-RU" sz="2000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воздействий.</a:t>
            </a:r>
            <a:endParaRPr lang="ru-RU" sz="2000" b="1" u="sng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12406"/>
      </p:ext>
    </p:extLst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8E60E-4A61-1118-8609-3E30D3D8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237" y="0"/>
            <a:ext cx="935515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D57429-B16A-DA63-E12B-059092980F99}"/>
              </a:ext>
            </a:extLst>
          </p:cNvPr>
          <p:cNvSpPr txBox="1"/>
          <p:nvPr/>
        </p:nvSpPr>
        <p:spPr>
          <a:xfrm>
            <a:off x="3956858" y="0"/>
            <a:ext cx="823514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Известен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Гидродинамический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кавитационный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теплопарогенератор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 Кочурова (Патент РФ № 2277681)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– корпус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2, 3 –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патрубки входной и выходной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– вал, 5, 6  – крышки,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рабочий диск в виде линзы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 кольцевыми, концентрично расположенными площадками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8, на которых выполнены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выемки-лунки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На торцах 10 площадок 8 выполнены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дополнительные выемки-лунки 11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Внутренние поверхности крышек 5 и 6 повторяют форму рабочего диска 7, что предполагает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выемок-лунок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9a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 кольцевых площадках 8а и дополнительных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выемок-лунок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11а на торцах 10а. Рабочий диск 7 установлен относительно корпуса 1 и крышек 5 и 6 с зазором h.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Данным вихревым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спецагрегатом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оснащаются пожарно-спасательный автомобиль ПСА-С-6,0-40(6339), а также пожарная автоцистерна АЦ СОР 2,0-20/10 (43118) «Гефест», производства ОАО «Варгашинский завод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ППиСО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 месте ЧС устройство используется </a:t>
            </a:r>
            <a:r>
              <a:rPr lang="ru-RU" sz="1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для отопления и горячего водоснабжения отдельных объектов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(учреждения здравоохранения и т.п.). Кроме того, он применяется </a:t>
            </a:r>
            <a:r>
              <a:rPr lang="ru-RU" sz="1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для подпитки горячей водой рукавных линий, а также для нагрева воды в цистерне</a:t>
            </a:r>
            <a:r>
              <a:rPr lang="ru-RU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Также известны генераторы А.Д. Петракова, Р.И. Мустафаева, Баумана,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Саити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Ю.С. Потапова и др. 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N.B!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мощности потребляемой данным аппаратом 110 кВт, его теплопроизводительность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122,1 кВт, т.е.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u="sng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коэфф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преобразования потребляемой генератором механической энергии (КПЭ) в тепловую = 111,0 % ! 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Данные </a:t>
            </a:r>
            <a:r>
              <a:rPr lang="ru-RU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ресурсе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агрегата нигде не приводятся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250204"/>
      </p:ext>
    </p:extLst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44080" y="37600"/>
            <a:ext cx="11709720" cy="1141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Применение </a:t>
            </a:r>
            <a:br>
              <a:rPr lang="ru-RU" sz="4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</a:br>
            <a:r>
              <a:rPr lang="ru-RU" sz="4000" b="1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кавитационных</a:t>
            </a:r>
            <a:r>
              <a:rPr lang="ru-RU" sz="4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технологий в пожарной охране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</a:t>
            </a:r>
            <a:endParaRPr lang="ru-RU" sz="4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9" name="Замещающее содержимое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168120" y="1233880"/>
            <a:ext cx="5857800" cy="3990440"/>
          </a:xfrm>
          <a:prstGeom prst="rect">
            <a:avLst/>
          </a:prstGeom>
          <a:ln w="9525">
            <a:noFill/>
          </a:ln>
        </p:spPr>
      </p:pic>
      <p:sp>
        <p:nvSpPr>
          <p:cNvPr id="290" name="Текстовое поле 135"/>
          <p:cNvSpPr/>
          <p:nvPr/>
        </p:nvSpPr>
        <p:spPr>
          <a:xfrm>
            <a:off x="244080" y="5375304"/>
            <a:ext cx="5180400" cy="1106542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ожарно-спасательный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автомобиль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endParaRPr kumimoji="0" lang="ru-RU" sz="2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ПСА-С-6,0-40(6339) </a:t>
            </a:r>
            <a:endParaRPr kumimoji="0" lang="ru-RU" sz="2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1" name="Изображение 136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1179520"/>
            <a:ext cx="5857800" cy="3990440"/>
          </a:xfrm>
          <a:prstGeom prst="rect">
            <a:avLst/>
          </a:prstGeom>
          <a:ln w="9525">
            <a:noFill/>
          </a:ln>
        </p:spPr>
      </p:pic>
      <p:sp>
        <p:nvSpPr>
          <p:cNvPr id="292" name="Текстовое поле 137"/>
          <p:cNvSpPr/>
          <p:nvPr/>
        </p:nvSpPr>
        <p:spPr>
          <a:xfrm>
            <a:off x="5890582" y="5224320"/>
            <a:ext cx="6177393" cy="1445096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ожарн</a:t>
            </a:r>
            <a:r>
              <a:rPr kumimoji="0" lang="ru-RU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ая</a:t>
            </a:r>
            <a:r>
              <a:rPr kumimoji="0" lang="ru-RU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автоцистерн</a:t>
            </a:r>
            <a:r>
              <a:rPr kumimoji="0" lang="ru-RU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а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endParaRPr kumimoji="0" lang="ru-RU" sz="2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АЦ СОР 2,0-20/10 (КАМАЗ-43118) «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Гефест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» с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гидродинамической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кавитационной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установкой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для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нагрева</a:t>
            </a:r>
            <a:r>
              <a:rPr kumimoji="0" lang="en-US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воды</a:t>
            </a:r>
            <a:endParaRPr kumimoji="0" lang="ru-RU" sz="2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1523999" y="642940"/>
            <a:ext cx="7286627" cy="5714966"/>
            <a:chOff x="0" y="642918"/>
            <a:chExt cx="7286645" cy="5715436"/>
          </a:xfrm>
        </p:grpSpPr>
        <p:pic>
          <p:nvPicPr>
            <p:cNvPr id="118803" name="Picture 8" descr="PA2200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69" y="1071546"/>
              <a:ext cx="7049076" cy="528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0" y="642918"/>
              <a:ext cx="7286644" cy="528680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524501" y="3429001"/>
            <a:ext cx="3071813" cy="128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738563" y="2714626"/>
            <a:ext cx="4857750" cy="100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7953375" y="2643188"/>
            <a:ext cx="642938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238875" y="2071688"/>
            <a:ext cx="2357438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8596314" y="2357438"/>
            <a:ext cx="2428875" cy="857250"/>
            <a:chOff x="7072330" y="2428868"/>
            <a:chExt cx="2428926" cy="85725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072330" y="2428868"/>
              <a:ext cx="2428926" cy="857256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802" name="Text Box 16"/>
            <p:cNvSpPr txBox="1">
              <a:spLocks noChangeArrowheads="1"/>
            </p:cNvSpPr>
            <p:nvPr/>
          </p:nvSpPr>
          <p:spPr bwMode="auto">
            <a:xfrm>
              <a:off x="7215206" y="2476022"/>
              <a:ext cx="2286050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Автоматические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дисковые затворы</a:t>
              </a:r>
            </a:p>
          </p:txBody>
        </p:sp>
      </p:grp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8678864" y="3714751"/>
            <a:ext cx="2428875" cy="646113"/>
            <a:chOff x="7072330" y="3783017"/>
            <a:chExt cx="2428892" cy="64611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072330" y="3786192"/>
              <a:ext cx="2428892" cy="64294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800" name="Text Box 12"/>
            <p:cNvSpPr txBox="1">
              <a:spLocks noChangeArrowheads="1"/>
            </p:cNvSpPr>
            <p:nvPr/>
          </p:nvSpPr>
          <p:spPr bwMode="auto">
            <a:xfrm>
              <a:off x="7204112" y="3783017"/>
              <a:ext cx="1668995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Водопенные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коммуникации</a:t>
              </a:r>
            </a:p>
          </p:txBody>
        </p:sp>
      </p:grp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8596314" y="4714876"/>
            <a:ext cx="2428875" cy="646113"/>
            <a:chOff x="7072330" y="4786322"/>
            <a:chExt cx="2428892" cy="64634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072330" y="4786322"/>
              <a:ext cx="2428892" cy="64316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798" name="Text Box 11"/>
            <p:cNvSpPr txBox="1">
              <a:spLocks noChangeArrowheads="1"/>
            </p:cNvSpPr>
            <p:nvPr/>
          </p:nvSpPr>
          <p:spPr bwMode="auto">
            <a:xfrm>
              <a:off x="7139558" y="4786328"/>
              <a:ext cx="2004473" cy="64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Вихревой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теплогенератор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8146" y="125193"/>
            <a:ext cx="106402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Пожарно-спасательный автомобиль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ПСА-С-6,0-40 (6339)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 климатическом исполнении ХЛ</a:t>
            </a:r>
          </a:p>
        </p:txBody>
      </p:sp>
      <p:pic>
        <p:nvPicPr>
          <p:cNvPr id="118795" name="Рисунок 5" descr="Описание: I:\север олегу\Новая папка (2)\Информация по ВТГ\ВТГ-75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90" y="4444967"/>
            <a:ext cx="20161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5D892-F569-8F16-B1C3-EDF22919A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902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3CEFF-7501-73E6-63FB-15C8E96D5D40}"/>
              </a:ext>
            </a:extLst>
          </p:cNvPr>
          <p:cNvSpPr txBox="1"/>
          <p:nvPr/>
        </p:nvSpPr>
        <p:spPr>
          <a:xfrm>
            <a:off x="529243" y="6024941"/>
            <a:ext cx="11324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Вихревая труба Ранке –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Хильша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(для газов и воздуха) =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Вихревые теплогенераторы Меркулова А.П. и  Потапова Ю.С.  (для жидкостей и воды)</a:t>
            </a:r>
          </a:p>
        </p:txBody>
      </p:sp>
    </p:spTree>
    <p:extLst>
      <p:ext uri="{BB962C8B-B14F-4D97-AF65-F5344CB8AC3E}">
        <p14:creationId xmlns:p14="http://schemas.microsoft.com/office/powerpoint/2010/main" val="944156173"/>
      </p:ext>
    </p:extLst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4C9E00-6DE9-1519-12B6-D9DE3A83BB14}"/>
              </a:ext>
            </a:extLst>
          </p:cNvPr>
          <p:cNvSpPr txBox="1"/>
          <p:nvPr/>
        </p:nvSpPr>
        <p:spPr>
          <a:xfrm>
            <a:off x="0" y="43458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Исследование эффективности статического теплогенерирующего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кавитатора</a:t>
            </a:r>
            <a:r>
              <a:rPr lang="ru-RU" sz="2400" b="1" dirty="0">
                <a:solidFill>
                  <a:srgbClr val="FF0000"/>
                </a:solidFill>
              </a:rPr>
              <a:t> для подогрева воды в пожарных напорных рукавах.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/>
              <a:t>       </a:t>
            </a:r>
            <a:r>
              <a:rPr lang="ru-RU" sz="2000" b="1" dirty="0"/>
              <a:t>В </a:t>
            </a:r>
            <a:r>
              <a:rPr lang="ru-RU" sz="2000" b="1" dirty="0" err="1"/>
              <a:t>УрИ</a:t>
            </a:r>
            <a:r>
              <a:rPr lang="ru-RU" sz="2000" b="1" dirty="0"/>
              <a:t> ГПС МЧС России </a:t>
            </a:r>
            <a:r>
              <a:rPr lang="ru-RU" sz="2000" b="1" i="1" dirty="0"/>
              <a:t>в инициативном порядке </a:t>
            </a:r>
            <a:r>
              <a:rPr lang="ru-RU" sz="2000" b="1" dirty="0"/>
              <a:t>разработана и изготовлена в металле конструкция статического теплогенерирующего </a:t>
            </a:r>
            <a:r>
              <a:rPr lang="ru-RU" sz="2000" b="1" dirty="0" err="1"/>
              <a:t>кавитатора</a:t>
            </a:r>
            <a:r>
              <a:rPr lang="ru-RU" sz="2000" b="1" dirty="0"/>
              <a:t> пассивного типа.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        </a:t>
            </a:r>
            <a:r>
              <a:rPr lang="ru-RU" sz="2000" b="1" dirty="0" err="1">
                <a:highlight>
                  <a:srgbClr val="FFFF00"/>
                </a:highlight>
              </a:rPr>
              <a:t>Кавитатор</a:t>
            </a:r>
            <a:r>
              <a:rPr lang="ru-RU" sz="2000" b="1" dirty="0">
                <a:highlight>
                  <a:srgbClr val="FFFF00"/>
                </a:highlight>
              </a:rPr>
              <a:t> теплогенерирующий предназначен для </a:t>
            </a:r>
            <a:r>
              <a:rPr lang="ru-RU" sz="2000" b="1" i="1" dirty="0"/>
              <a:t>снижения темпов льдообразования в рукавах </a:t>
            </a:r>
            <a:r>
              <a:rPr lang="ru-RU" sz="2000" b="1" dirty="0"/>
              <a:t>и обеспечения </a:t>
            </a:r>
            <a:r>
              <a:rPr lang="ru-RU" sz="2000" b="1" i="1" dirty="0"/>
              <a:t>необходимой интенсивности подачи огнетушащей жидкости в течение всего времени тушения пожара</a:t>
            </a:r>
            <a:r>
              <a:rPr lang="ru-RU" sz="2000" b="1" dirty="0"/>
              <a:t>, повышения надежности и ресурса пожарных напорных рукавов в низкотемпературных условиях посредством </a:t>
            </a:r>
            <a:r>
              <a:rPr lang="ru-RU" sz="2000" b="1" i="1" dirty="0"/>
              <a:t>подогрева потока, обеспечивающего увеличение их длины без </a:t>
            </a:r>
            <a:r>
              <a:rPr lang="ru-RU" sz="2000" b="1" i="1" dirty="0" err="1"/>
              <a:t>перемерзания</a:t>
            </a:r>
            <a:r>
              <a:rPr lang="ru-RU" sz="2000" b="1" dirty="0"/>
              <a:t>, которое достигается материализацией в его конструкции физического явления кавитации. 	</a:t>
            </a:r>
          </a:p>
          <a:p>
            <a:pPr algn="just"/>
            <a:r>
              <a:rPr lang="ru-RU" sz="2000" b="1" dirty="0"/>
              <a:t>      </a:t>
            </a:r>
          </a:p>
          <a:p>
            <a:pPr algn="just"/>
            <a:r>
              <a:rPr lang="ru-RU" sz="2000" b="1" dirty="0"/>
              <a:t>        </a:t>
            </a:r>
            <a:r>
              <a:rPr lang="ru-RU" sz="2000" b="1" dirty="0">
                <a:highlight>
                  <a:srgbClr val="FFFF00"/>
                </a:highlight>
              </a:rPr>
              <a:t> </a:t>
            </a:r>
            <a:r>
              <a:rPr lang="ru-RU" sz="2000" b="1" dirty="0" err="1">
                <a:highlight>
                  <a:srgbClr val="FFFF00"/>
                </a:highlight>
              </a:rPr>
              <a:t>Кавитатор</a:t>
            </a:r>
            <a:r>
              <a:rPr lang="ru-RU" sz="2000" b="1" dirty="0">
                <a:highlight>
                  <a:srgbClr val="FFFF00"/>
                </a:highlight>
              </a:rPr>
              <a:t> теплогенерирующий экспериментальный </a:t>
            </a:r>
            <a:r>
              <a:rPr lang="ru-RU" sz="2000" b="1" i="1" dirty="0">
                <a:highlight>
                  <a:srgbClr val="FFFF00"/>
                </a:highlight>
              </a:rPr>
              <a:t>сконструирован на основе пожарного гидроэлеватора Г-600А.</a:t>
            </a:r>
            <a:r>
              <a:rPr lang="ru-RU" sz="2000" b="1" dirty="0"/>
              <a:t> В аппарате сваркой полностью </a:t>
            </a:r>
            <a:r>
              <a:rPr lang="ru-RU" sz="2000" b="1" i="1" dirty="0"/>
              <a:t>заглушена фильтрующая решетка. Возникновение кавитации, турбулентности и отрывных течений, повышения его </a:t>
            </a:r>
            <a:r>
              <a:rPr lang="ru-RU" sz="2000" b="1" i="1" dirty="0" err="1"/>
              <a:t>теплогенерационных</a:t>
            </a:r>
            <a:r>
              <a:rPr lang="ru-RU" sz="2000" b="1" i="1" dirty="0"/>
              <a:t> параметров </a:t>
            </a:r>
            <a:r>
              <a:rPr lang="en-US" sz="2000" b="1" dirty="0"/>
              <a:t>a priori </a:t>
            </a:r>
            <a:r>
              <a:rPr lang="ru-RU" sz="2000" b="1" dirty="0"/>
              <a:t>предполагалось достичь в </a:t>
            </a:r>
            <a:r>
              <a:rPr lang="ru-RU" sz="2000" b="1" i="1" u="sng" dirty="0"/>
              <a:t>4-х ступенчатой конструкции</a:t>
            </a:r>
            <a:r>
              <a:rPr lang="ru-RU" sz="2000" b="1" i="1" dirty="0"/>
              <a:t> </a:t>
            </a:r>
            <a:r>
              <a:rPr lang="ru-RU" sz="2000" b="1" dirty="0"/>
              <a:t>посредством применения </a:t>
            </a:r>
            <a:r>
              <a:rPr lang="ru-RU" sz="2000" b="1" i="1" dirty="0"/>
              <a:t>ряда </a:t>
            </a:r>
            <a:r>
              <a:rPr lang="ru-RU" sz="2000" b="1" i="1" dirty="0" err="1"/>
              <a:t>кавитирующих</a:t>
            </a:r>
            <a:r>
              <a:rPr lang="ru-RU" sz="2000" b="1" i="1" dirty="0"/>
              <a:t> элементов (решеток, винтообразных элементов, резкого расширения </a:t>
            </a:r>
            <a:r>
              <a:rPr lang="en-US" sz="2000" b="1" i="1" dirty="0"/>
              <a:t>/</a:t>
            </a:r>
            <a:r>
              <a:rPr lang="ru-RU" sz="2000" b="1" i="1" dirty="0"/>
              <a:t> сужение канала).</a:t>
            </a:r>
            <a:r>
              <a:rPr lang="ru-RU" sz="2000" b="1" i="1" dirty="0">
                <a:highlight>
                  <a:srgbClr val="FFFF00"/>
                </a:highlight>
              </a:rPr>
              <a:t> </a:t>
            </a:r>
          </a:p>
          <a:p>
            <a:pPr algn="just"/>
            <a:r>
              <a:rPr lang="ru-RU" sz="2000" b="1" i="1" dirty="0"/>
              <a:t>          </a:t>
            </a:r>
            <a:r>
              <a:rPr lang="ru-RU" sz="2000" b="1" i="1" dirty="0" err="1">
                <a:highlight>
                  <a:srgbClr val="FFFF00"/>
                </a:highlight>
              </a:rPr>
              <a:t>Кавитатор</a:t>
            </a:r>
            <a:r>
              <a:rPr lang="ru-RU" sz="2000" b="1" i="1" dirty="0">
                <a:highlight>
                  <a:srgbClr val="FFFF00"/>
                </a:highlight>
              </a:rPr>
              <a:t> предлагается оснастить эффективной теплоизоляцией и разместить стационарно в одном из отсеков пожарного автомобиля.</a:t>
            </a:r>
            <a:endParaRPr lang="ru-RU" sz="20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214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2074E-D787-B4BB-FF82-50858FD22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2" y="0"/>
            <a:ext cx="5143500" cy="61846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CD8FF7-75CD-73CE-2AA3-E38756BD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8" y="4156"/>
            <a:ext cx="5143500" cy="618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CF29DB-FA24-365D-E6CC-19FD8E22235C}"/>
              </a:ext>
            </a:extLst>
          </p:cNvPr>
          <p:cNvSpPr txBox="1"/>
          <p:nvPr/>
        </p:nvSpPr>
        <p:spPr>
          <a:xfrm>
            <a:off x="1230284" y="6184669"/>
            <a:ext cx="984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теплогенерирующий статический пассивного типа </a:t>
            </a:r>
          </a:p>
        </p:txBody>
      </p:sp>
    </p:spTree>
    <p:extLst>
      <p:ext uri="{BB962C8B-B14F-4D97-AF65-F5344CB8AC3E}">
        <p14:creationId xmlns:p14="http://schemas.microsoft.com/office/powerpoint/2010/main" val="1990181826"/>
      </p:ext>
    </p:extLst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83F7AC-80D8-3F10-79B5-D8374D99A956}"/>
              </a:ext>
            </a:extLst>
          </p:cNvPr>
          <p:cNvSpPr txBox="1"/>
          <p:nvPr/>
        </p:nvSpPr>
        <p:spPr>
          <a:xfrm>
            <a:off x="149629" y="151179"/>
            <a:ext cx="1189274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Цель тестирования теплогенерирующего </a:t>
            </a:r>
            <a:r>
              <a:rPr lang="ru-RU" sz="2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кавитатора</a:t>
            </a:r>
            <a:endParaRPr lang="ru-RU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Настоящая работа была проведена с целью повышения надежности пожарных напорных рукавных линий в низкотемпературных условиях посредством исследования теплогенерирующей способности конструкции статического теплогенерирующего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разработанной на основе штатного пожарного оборудования.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Задачи работы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известные патентные решения конструкций статических теплогенераторов, разработанных на физическом принципе кавитации и предназначенных для подогрева жидкостей.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•	На основе штатного пожарного оборудования 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линейку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статических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запатентовать наиболее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теплоэффективную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конструкцию.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•	По  итогам обработки и интерпретации результатов проведенных эмпирических исследований 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установить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теплогенерирующий потенциал отдельных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кавитирующих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элементов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самых эффективных применительно к пожарному рукавному хозяйству.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Отработать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оптимальные режимы оперативного применения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теплогенерирующего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избранной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4292655699"/>
      </p:ext>
    </p:extLst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DEBA2-9F4E-E13D-453D-D6986EA492B1}"/>
              </a:ext>
            </a:extLst>
          </p:cNvPr>
          <p:cNvSpPr txBox="1"/>
          <p:nvPr/>
        </p:nvSpPr>
        <p:spPr>
          <a:xfrm>
            <a:off x="-88669" y="4590070"/>
            <a:ext cx="123693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      </a:t>
            </a:r>
            <a:r>
              <a:rPr lang="ru-RU" sz="2000" b="1" u="sng" dirty="0"/>
              <a:t>Схема  лабораторной установки </a:t>
            </a:r>
          </a:p>
          <a:p>
            <a:pPr algn="ctr"/>
            <a:r>
              <a:rPr lang="ru-RU" b="1" dirty="0"/>
              <a:t>для тестирования наиболее эффективных конструкций теплогенерирующих </a:t>
            </a:r>
            <a:r>
              <a:rPr lang="ru-RU" b="1" dirty="0" err="1"/>
              <a:t>кавитаторов</a:t>
            </a:r>
            <a:r>
              <a:rPr lang="ru-RU" b="1" dirty="0"/>
              <a:t> и оптимальных режимов их оперативного применения, применительно к пожарному рукавному хозяйству: </a:t>
            </a:r>
          </a:p>
          <a:p>
            <a:pPr algn="ctr"/>
            <a:r>
              <a:rPr lang="ru-RU" b="1" dirty="0"/>
              <a:t>1 – автоцистерна пожарная, 2 – счетчик воды, </a:t>
            </a:r>
            <a:r>
              <a:rPr lang="ru-RU" b="1" dirty="0">
                <a:highlight>
                  <a:srgbClr val="FFFF00"/>
                </a:highlight>
              </a:rPr>
              <a:t>3 – манометр (2 </a:t>
            </a:r>
            <a:r>
              <a:rPr lang="ru-RU" b="1" dirty="0" err="1">
                <a:highlight>
                  <a:srgbClr val="FFFF00"/>
                </a:highlight>
              </a:rPr>
              <a:t>шт</a:t>
            </a:r>
            <a:r>
              <a:rPr lang="ru-RU" b="1" dirty="0">
                <a:highlight>
                  <a:srgbClr val="FFFF00"/>
                </a:highlight>
              </a:rPr>
              <a:t>), </a:t>
            </a:r>
            <a:r>
              <a:rPr lang="ru-RU" b="1" i="1" dirty="0">
                <a:highlight>
                  <a:srgbClr val="FFFF00"/>
                </a:highlight>
              </a:rPr>
              <a:t>4 – термометр цифровой малогабаритный ТЦМ9419 с пределы допускаемой абсолютной погрешности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±0,1 </a:t>
            </a:r>
            <a:r>
              <a:rPr lang="ru-RU" sz="1800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highlight>
                  <a:srgbClr val="FFFF00"/>
                </a:highlight>
              </a:rPr>
              <a:t>(2 </a:t>
            </a:r>
            <a:r>
              <a:rPr lang="ru-RU" b="1" i="1" dirty="0" err="1">
                <a:highlight>
                  <a:srgbClr val="FFFF00"/>
                </a:highlight>
              </a:rPr>
              <a:t>шт</a:t>
            </a:r>
            <a:r>
              <a:rPr lang="ru-RU" b="1" dirty="0">
                <a:highlight>
                  <a:srgbClr val="FFFF00"/>
                </a:highlight>
              </a:rPr>
              <a:t>),  </a:t>
            </a:r>
          </a:p>
          <a:p>
            <a:pPr algn="ctr"/>
            <a:r>
              <a:rPr lang="ru-RU" b="1" dirty="0">
                <a:highlight>
                  <a:srgbClr val="FFFF00"/>
                </a:highlight>
              </a:rPr>
              <a:t> 5 – </a:t>
            </a:r>
            <a:r>
              <a:rPr lang="ru-RU" b="1" i="1" dirty="0">
                <a:highlight>
                  <a:srgbClr val="FFFF00"/>
                </a:highlight>
              </a:rPr>
              <a:t>исследуемая</a:t>
            </a:r>
            <a:r>
              <a:rPr lang="ru-RU" b="1" dirty="0">
                <a:highlight>
                  <a:srgbClr val="FFFF00"/>
                </a:highlight>
              </a:rPr>
              <a:t> конструкция теплогенерирующего </a:t>
            </a:r>
            <a:r>
              <a:rPr lang="ru-RU" b="1" dirty="0" err="1">
                <a:highlight>
                  <a:srgbClr val="FFFF00"/>
                </a:highlight>
              </a:rPr>
              <a:t>кавитатора</a:t>
            </a:r>
            <a:r>
              <a:rPr lang="ru-RU" b="1" dirty="0">
                <a:highlight>
                  <a:srgbClr val="FFFF00"/>
                </a:highlight>
              </a:rPr>
              <a:t>, </a:t>
            </a:r>
            <a:r>
              <a:rPr lang="ru-RU" b="1" dirty="0"/>
              <a:t>6 - ствол ручной пожарный РС-70,</a:t>
            </a:r>
          </a:p>
          <a:p>
            <a:pPr algn="ctr"/>
            <a:r>
              <a:rPr lang="ru-RU" b="1" dirty="0"/>
              <a:t> 7 – устройство для гашения реакции струи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0F9D70-1DAE-25CA-3F72-78082772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0"/>
            <a:ext cx="9341565" cy="42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16DCA4-CEF0-66CE-2DF6-05D9A44D88B9}"/>
              </a:ext>
            </a:extLst>
          </p:cNvPr>
          <p:cNvSpPr txBox="1"/>
          <p:nvPr/>
        </p:nvSpPr>
        <p:spPr>
          <a:xfrm>
            <a:off x="1446415" y="538955"/>
            <a:ext cx="98755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Тип теплогенерирующего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кавитатора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пассивный, статический 4-х ступенчатый.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поисковых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предварительных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тестирований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пассивного теплогенерирующего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кавитатора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указанной конструкции 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свидетельствуют об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его определенной эффективности. 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Так в диапазоне давлений воды на его входе  0,72… 1,0 МПа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температура воды на выходе из него возросла </a:t>
            </a:r>
            <a:r>
              <a:rPr lang="ru-RU" sz="24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 0,2 °С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что,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согласно экспериментальным исследованиям М.В. Алешкова (АГПС)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позволит </a:t>
            </a:r>
            <a:r>
              <a:rPr lang="ru-RU" sz="2400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увеличить длину рукавной линии без ее </a:t>
            </a:r>
            <a:r>
              <a:rPr lang="ru-RU" sz="2400" b="1" i="1" u="sng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перемерзания</a:t>
            </a:r>
            <a:r>
              <a:rPr lang="ru-RU" sz="2400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на ~100 метров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При напоре на входном патрубке 1,0 МПа расход воды составляет 17,6 л/с.</a:t>
            </a:r>
          </a:p>
        </p:txBody>
      </p:sp>
    </p:spTree>
    <p:extLst>
      <p:ext uri="{BB962C8B-B14F-4D97-AF65-F5344CB8AC3E}">
        <p14:creationId xmlns:p14="http://schemas.microsoft.com/office/powerpoint/2010/main" val="4104798836"/>
      </p:ext>
    </p:extLst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DE8487-887A-CF4A-248B-CB8A4093B483}"/>
              </a:ext>
            </a:extLst>
          </p:cNvPr>
          <p:cNvSpPr txBox="1"/>
          <p:nvPr/>
        </p:nvSpPr>
        <p:spPr>
          <a:xfrm>
            <a:off x="615142" y="565265"/>
            <a:ext cx="111723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Проблемы обеспечения должного уровня пожарной безопасности населения, объектов и территорий становятся все более актуальными и сложными.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ростом потенциальных и реальных опасностей экономики страны должны возрастать, преимущественно с опережением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возможности пожарно-спасательных подразделений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обеспечить успешное проведение аварийно-спасательных работ, а также ликвидацию пожаров, аварий и катастроф с минимальным ущербом. 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Развитие пожарно-спасательной техники и технологий неразрывно связано с общим техническим прогрессом. Причем обычно данный процесс в пожарной охране идет эволюционно. Исторически так сложилось, что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пожарном деле широко и успешно применяются идеи и технические решения из других отраслей 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494781428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175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Перспективы применения </a:t>
            </a:r>
            <a:r>
              <a:rPr lang="ru-RU" sz="3175" b="1" strike="noStrike" spc="-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кавитационных</a:t>
            </a:r>
            <a:r>
              <a:rPr lang="ru-RU" sz="3175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технологий в пожарной практике</a:t>
            </a:r>
            <a:r>
              <a:rPr lang="ru-RU" sz="3175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.</a:t>
            </a:r>
            <a:br>
              <a:rPr lang="ru-RU" sz="3175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</a:br>
            <a:r>
              <a:rPr lang="ru-RU" sz="3175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</a:t>
            </a:r>
            <a:r>
              <a:rPr lang="ru-RU" sz="3175" b="1" i="1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Кавитационная</a:t>
            </a:r>
            <a:r>
              <a:rPr lang="ru-RU" sz="3175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обработка огнетушащих средств</a:t>
            </a:r>
            <a:endParaRPr lang="ru-RU" sz="3175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39840" y="1818540"/>
            <a:ext cx="4930200" cy="3220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  В настоящее время и в обозримом будущем основными жидкостными огнетушащими веществами являются:</a:t>
            </a:r>
          </a:p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– вода и водные растворы;</a:t>
            </a:r>
            <a:endParaRPr lang="ru-RU" sz="18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– растворы пенообразователя;</a:t>
            </a:r>
            <a:endParaRPr lang="ru-RU" sz="18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– растворы солей относятся к числу жидких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огнегасительных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средств.</a:t>
            </a:r>
            <a:endParaRPr lang="ru-RU" sz="18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304" name="Текстовое поле 3"/>
          <p:cNvSpPr/>
          <p:nvPr/>
        </p:nvSpPr>
        <p:spPr>
          <a:xfrm>
            <a:off x="231709" y="4675662"/>
            <a:ext cx="7614458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       </a:t>
            </a:r>
            <a:r>
              <a:rPr kumimoji="0" lang="ru-RU" sz="22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Кавитационная</a:t>
            </a:r>
            <a:r>
              <a:rPr kumimoji="0" lang="ru-RU" sz="22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обработка водных растворов огнетушащих веществ позволит </a:t>
            </a:r>
            <a:r>
              <a:rPr kumimoji="0" lang="ru-RU" sz="22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значительно ускорить </a:t>
            </a:r>
            <a:r>
              <a:rPr kumimoji="0" lang="ru-RU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процесс приготовления раствора, придать ему новые химические, физические и огнетушащие свойства.</a:t>
            </a:r>
            <a:endParaRPr kumimoji="0" lang="ru-RU" sz="2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5" name="Замещающее содержимое 138"/>
          <p:cNvPicPr/>
          <p:nvPr/>
        </p:nvPicPr>
        <p:blipFill>
          <a:blip r:embed="rId3"/>
          <a:stretch>
            <a:fillRect/>
          </a:stretch>
        </p:blipFill>
        <p:spPr>
          <a:xfrm>
            <a:off x="5107563" y="1707480"/>
            <a:ext cx="3870182" cy="2441300"/>
          </a:xfrm>
          <a:prstGeom prst="rect">
            <a:avLst/>
          </a:prstGeom>
          <a:ln w="9525">
            <a:noFill/>
          </a:ln>
        </p:spPr>
      </p:pic>
      <p:pic>
        <p:nvPicPr>
          <p:cNvPr id="306" name="Изображение 139"/>
          <p:cNvPicPr/>
          <p:nvPr/>
        </p:nvPicPr>
        <p:blipFill>
          <a:blip r:embed="rId4"/>
          <a:stretch>
            <a:fillRect/>
          </a:stretch>
        </p:blipFill>
        <p:spPr>
          <a:xfrm>
            <a:off x="7996845" y="4210560"/>
            <a:ext cx="4155316" cy="26474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37900" y="0"/>
            <a:ext cx="10514520" cy="1324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Заключение</a:t>
            </a:r>
            <a:endParaRPr lang="ru-RU" sz="48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0" y="1253700"/>
            <a:ext cx="12190320" cy="43506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t"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          </a:t>
            </a:r>
            <a:r>
              <a:rPr lang="ru-RU" sz="3200" b="1" i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Исследование и последующее внедрение </a:t>
            </a:r>
            <a:r>
              <a:rPr lang="ru-RU" sz="3200" b="1" i="1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кавитационных</a:t>
            </a:r>
            <a:r>
              <a:rPr lang="ru-RU" sz="3200" b="1" i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технологий в пожарную практику </a:t>
            </a:r>
            <a:r>
              <a:rPr lang="ru-RU" sz="3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позволит </a:t>
            </a: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с минимальными энергозатратами </a:t>
            </a:r>
            <a:r>
              <a:rPr lang="ru-RU" sz="3200" b="1" i="1" u="sng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осуществлять</a:t>
            </a: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</a:t>
            </a:r>
          </a:p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- </a:t>
            </a: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подогрев воды </a:t>
            </a: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перед подачей в рукавные линии в низкотемпературных условиях, </a:t>
            </a:r>
          </a:p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</a:t>
            </a:r>
          </a:p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- обрабатывать огнетушащие средства </a:t>
            </a: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с целью повышения их эффективности и экономичности, </a:t>
            </a:r>
          </a:p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</a:t>
            </a:r>
          </a:p>
          <a:p>
            <a:pPr algn="just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    - получать новые огнетушащие средства в виде эмульсий и суспензий</a:t>
            </a: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, составы для огнезащитных покрытий, решать иные задачи.</a:t>
            </a:r>
            <a:endParaRPr lang="ru-RU" sz="32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Вера\Desktop\13095829298429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575" y="336951"/>
            <a:ext cx="5147464" cy="386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94729" y="5572140"/>
            <a:ext cx="7733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Благодарю за внимание!</a:t>
            </a:r>
          </a:p>
        </p:txBody>
      </p:sp>
      <p:sp>
        <p:nvSpPr>
          <p:cNvPr id="210947" name="Rectangle 4"/>
          <p:cNvSpPr>
            <a:spLocks noChangeArrowheads="1"/>
          </p:cNvSpPr>
          <p:nvPr/>
        </p:nvSpPr>
        <p:spPr bwMode="auto">
          <a:xfrm>
            <a:off x="3359150" y="3789364"/>
            <a:ext cx="730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EFCB8-4B8C-F54F-D474-7CDF752447BD}"/>
              </a:ext>
            </a:extLst>
          </p:cNvPr>
          <p:cNvSpPr txBox="1"/>
          <p:nvPr/>
        </p:nvSpPr>
        <p:spPr>
          <a:xfrm>
            <a:off x="484909" y="243512"/>
            <a:ext cx="1122218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Все работы по совершенствованию технической составляющей противопожарной службы опираются на прочный научный фундамент, на глубокие теоретические и экспериментальные исследования, которые все шире ведутся в последнее время учеными разных специальностей.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Направления совершенствования пожарно-спасательных технологий всегда базируются на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обобщении опыта эксплуатации машин и результатах специально проведенных исследований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Затем опыт тушения пожаров и эксплуатации оперативной спецтехники, как правило, отражается в уставах и наставлениях, является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основой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постановки последующих исследовательских задач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 совершенствованию конструкции их агрегатов и узлов.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Обоснованные, разработанные и апробированные в эмпирических исследованиях технические решения обеспечат минимизацию пожарных рисков и материальных потерь, от ЧС в том числе на труднодоступных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северных и арктических территориях при реализации крупных инфраструктурных и экономических проектов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227551"/>
      </p:ext>
    </p:ext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10140" y="0"/>
            <a:ext cx="10971720" cy="1141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Основные понятия о явлении кавитации</a:t>
            </a:r>
            <a:endParaRPr lang="ru-RU" sz="4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0" y="5463229"/>
            <a:ext cx="12191400" cy="1177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t"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Явление кавитации впервые обнаружил английский ученый </a:t>
            </a:r>
            <a:endParaRPr lang="ru-RU" sz="32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  <a:buNone/>
              <a:tabLst>
                <a:tab pos="0" algn="l"/>
              </a:tabLst>
            </a:pPr>
            <a:r>
              <a:rPr lang="ru-RU" sz="32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О. Рейнольдс </a:t>
            </a: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в 1894 г. при исследовании разрушения лопастей </a:t>
            </a:r>
            <a:r>
              <a:rPr lang="ru-RU" sz="3200" b="1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гребных винтов </a:t>
            </a:r>
            <a:r>
              <a:rPr lang="ru-RU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на британских миноносцах</a:t>
            </a:r>
            <a:endParaRPr lang="ru-RU" sz="32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2" name="Замещающее содержимое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4132244" y="954441"/>
            <a:ext cx="3446280" cy="43506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0" y="-217177"/>
            <a:ext cx="12191040" cy="13248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Кавитация</a:t>
            </a:r>
            <a:br>
              <a:rPr lang="ru-RU" sz="4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</a:br>
            <a:r>
              <a:rPr lang="ru-RU" sz="24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представляет собой</a:t>
            </a:r>
            <a:r>
              <a:rPr lang="en-US" sz="24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 </a:t>
            </a:r>
            <a:r>
              <a:rPr lang="ru-RU" sz="2400" b="1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комплекс физических и химических явлений</a:t>
            </a:r>
            <a:r>
              <a:rPr lang="ru-RU" sz="24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:</a:t>
            </a: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4" name="Замещающее содержимое 1073742867"/>
          <p:cNvPicPr/>
          <p:nvPr/>
        </p:nvPicPr>
        <p:blipFill>
          <a:blip r:embed="rId3"/>
          <a:stretch>
            <a:fillRect/>
          </a:stretch>
        </p:blipFill>
        <p:spPr>
          <a:xfrm>
            <a:off x="6527800" y="1443355"/>
            <a:ext cx="4781550" cy="2463800"/>
          </a:xfrm>
          <a:prstGeom prst="rect">
            <a:avLst/>
          </a:prstGeom>
          <a:ln w="9525">
            <a:noFill/>
          </a:ln>
        </p:spPr>
      </p:pic>
      <p:sp>
        <p:nvSpPr>
          <p:cNvPr id="255" name="Текстовое поле 126"/>
          <p:cNvSpPr/>
          <p:nvPr/>
        </p:nvSpPr>
        <p:spPr>
          <a:xfrm>
            <a:off x="205418" y="900159"/>
            <a:ext cx="5976480" cy="3168645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1)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Образование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в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потоке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жидкости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большого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количества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мельчайших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полостей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так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называемых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кавитационных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пузырьков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,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или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каверн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микроскопических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размеров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2) </a:t>
            </a: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Местное повышение скорости движения потока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вследствие стеснения поперечного сечения потока выделившимися пузырьками пара или газа и беспорядочное движение жидкости;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6" name="Текстовое поле 5"/>
          <p:cNvSpPr/>
          <p:nvPr/>
        </p:nvSpPr>
        <p:spPr>
          <a:xfrm>
            <a:off x="119520" y="3756755"/>
            <a:ext cx="6148276" cy="285877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</a:rPr>
              <a:t>3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) </a:t>
            </a: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Конденсация - «схлопывание» </a:t>
            </a:r>
            <a:r>
              <a:rPr kumimoji="0" lang="ru-RU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кавитационных</a:t>
            </a: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микропузырьков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, увлеченных потоком жидкости </a:t>
            </a: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в область повышенного давления.</a:t>
            </a:r>
            <a:endParaRPr kumimoji="0" lang="ru-RU" sz="2000" b="1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4) </a:t>
            </a: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Механическое (эрозия) и </a:t>
            </a:r>
            <a:r>
              <a:rPr lang="ru-RU" sz="2000" b="1" i="1" spc="-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х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имическое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разрушение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металла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в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зоне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кавитации</a:t>
            </a: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кислородом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воздуха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выделившегося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из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жидкости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в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микропузырек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при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прохождении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его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в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зонах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пониженного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давления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SimSun" panose="02010609030101010101" charset="-122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7" name="Изображение 274"/>
          <p:cNvPicPr/>
          <p:nvPr/>
        </p:nvPicPr>
        <p:blipFill>
          <a:blip r:embed="rId4"/>
          <a:stretch>
            <a:fillRect/>
          </a:stretch>
        </p:blipFill>
        <p:spPr>
          <a:xfrm>
            <a:off x="6651978" y="4070985"/>
            <a:ext cx="4780915" cy="278701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D23CB-8846-33B8-A6A7-438F7EDBA9E7}"/>
              </a:ext>
            </a:extLst>
          </p:cNvPr>
          <p:cNvSpPr txBox="1"/>
          <p:nvPr/>
        </p:nvSpPr>
        <p:spPr>
          <a:xfrm>
            <a:off x="66502" y="0"/>
            <a:ext cx="12058996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применения кавитации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Явление кавитации успешно и эффективно применяют в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самых разных отраслях национальной экономики, инфраструктуры,  военной сфере и т.п.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нефтеперерабатывающем производстве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-в процессах приготовления котельного и печного топлив из отходов нефтепродуктов, отработанного масла; масел и смазок; водо-топливных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-топливных эмульсий; при переработке подтоварной воды, отстоя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бензо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нефтецистерн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 утилизации отходов.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теплоэнергетической отрасли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для нагрева и теплоносителей и воды.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машиностроении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кавитационные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устройства применяются для очистки поверхностей деталей.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строительном производстве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в приготовлении активированной водоцементной суспензии при производстве бетона и пенобетона, пластификаторов, мастик, пигментов, водоэмульсионных красок и т.п.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Кавитацию применяют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 электрогенерации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в технологии очистки сточных вод, в процессе бурения скважин, при крекинге углеводородов,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кавитационном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синтезе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наноформ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углерода гидроударом и т.п.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Кавитационная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дезинтеграция широко реализуется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пищевой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алкогольной промышленности и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переработке урожая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при производстве хлебопродуктов,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кормовгрубых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пищевых отходов и т.п.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пищевых переделах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кавитация имеет место при гомогенизации цельного молока, восстановлении сухого молока, в приготовлении обрата, йогурта, соков, сыров, мясных, рыбных, фруктовых и овощных паст и пюре, теста непосредственно из зерна и круп, при мокром помоле зерна, а также для дезинфекции воды и пищевых сред, технологии пищевых продуктов, извлечения пищевкусовых веществ из сырья и т.п.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А еще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косметике, парфюмерии и фармакологии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при приготовлении кремов, вазелина, мазей, шампуней, бальзамов, лосьонов, гелей, лекарственных форм (растворов) и т.п.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20932"/>
      </p:ext>
    </p:extLst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38280-4BC9-2910-36E3-6DD73B0A5775}"/>
              </a:ext>
            </a:extLst>
          </p:cNvPr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Кавитация в насосах</a:t>
            </a:r>
          </a:p>
          <a:p>
            <a:pPr algn="just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Кавитация вообще часто возникает в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местах контакта с жидкостью быстро движущихся твердых объектов</a:t>
            </a:r>
            <a:r>
              <a:rPr lang="ru-RU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(как то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турбины, рабочие колеса насосов, гребные винты плавсредств, подводные крылья и даже узлы ядерных реакторов). Последствия такого явления, известны и могут быть самых разных масштабов –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 точечной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гидравлической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эрозии поверхностей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деталей после многих лет работы,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 катастрофических последствий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 выхода из строя внушительных агрегатов и конструкций. 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     В лопастных насосах парообразование обычно зарождается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на лопатках рабочего колеса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 нарушает нормальное движение жидкости в рабочем колесе.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Кавитационные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явления особенно проявляются, когда центробежные насосы работают с существенным превышением величин напоров против номинального. 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Кавитация может возникать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 проточной части </a:t>
            </a:r>
            <a:r>
              <a:rPr lang="ru-RU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спецагрегата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как на неподвижных, так и на подвижных его элементах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Кроме того, из-за кавитации происходят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разрушения подшипников и уплотнений насосов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При сильной вибрации иногда случается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поломка вала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Таким образом, длительное время эксплуатировать насос на данном режиме нельзя.</a:t>
            </a:r>
          </a:p>
          <a:p>
            <a:pPr algn="just"/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Развитая кавитация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обычно сопровождается значительным уровнем шумов и повреждениям насоса и приводит 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 срыву его работы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Средняя кавитация </a:t>
            </a:r>
            <a:r>
              <a:rPr lang="ru-RU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ведет к 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лишь к небольшому снижению подачи, высоты, производительности и преждевременному износу. 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Начальная стадия кавитации</a:t>
            </a:r>
            <a:r>
              <a:rPr lang="ru-R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опасности насосу не представляет,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i="1" dirty="0">
                <a:highlight>
                  <a:srgbClr val="FFFF00"/>
                </a:highlight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  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Скорость разрушения материалов от кавитации  различна</a:t>
            </a:r>
            <a:r>
              <a:rPr lang="ru-RU" b="1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 Особенно сильно явление кавитации действует на строганый чугун, углеродистую сталь и алюминий. </a:t>
            </a:r>
            <a:r>
              <a:rPr lang="ru-RU" b="1" i="1" u="sng" dirty="0">
                <a:highlight>
                  <a:srgbClr val="FFFF00"/>
                </a:highlight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Наиболее устойчивы в этом отношении нержавеющая сталь и бронза.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766511"/>
      </p:ext>
    </p:extLst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i="1" dirty="0">
                <a:latin typeface="Arial" pitchFamily="34" charset="0"/>
                <a:cs typeface="Arial" pitchFamily="34" charset="0"/>
              </a:rPr>
              <a:t>      </a:t>
            </a:r>
            <a:endParaRPr lang="ru-RU" sz="1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19002CE-3417-48AE-B036-9E72E42DD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54407"/>
              </p:ext>
            </p:extLst>
          </p:nvPr>
        </p:nvGraphicFramePr>
        <p:xfrm>
          <a:off x="2135560" y="1397000"/>
          <a:ext cx="7704856" cy="518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4189273648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1697139676"/>
                    </a:ext>
                  </a:extLst>
                </a:gridCol>
              </a:tblGrid>
              <a:tr h="518636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sz="2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Повреждения рабочего колеса, наносимые эффектом кавитации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sz="2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Кавитационные</a:t>
                      </a:r>
                      <a:r>
                        <a:rPr lang="ru-RU" sz="2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повреждения гребного винта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69642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E7129-A635-4245-82D9-27FB02EB3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34" y="137160"/>
            <a:ext cx="4330825" cy="461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BA1F33-BCBE-455F-83DA-265201B4EC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170917"/>
            <a:ext cx="4853928" cy="461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ACFE8-BCA2-DF63-8523-B23D9C1D7270}"/>
              </a:ext>
            </a:extLst>
          </p:cNvPr>
          <p:cNvSpPr txBox="1"/>
          <p:nvPr/>
        </p:nvSpPr>
        <p:spPr>
          <a:xfrm>
            <a:off x="1828800" y="1246908"/>
            <a:ext cx="90276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Таковы самые известные примеры практического применения явления кавитации в различных отраслях национальной экономики. </a:t>
            </a:r>
          </a:p>
          <a:p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Также полагаем </a:t>
            </a:r>
            <a:r>
              <a:rPr lang="ru-RU" sz="24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необходимым констатировать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кавитация относится к физическим явлениям,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использование которых в настоящее время активно развивается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будучи полно и глубоко исследованным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038158"/>
      </p:ext>
    </p:extLst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2152</Words>
  <Application>Microsoft Office PowerPoint</Application>
  <PresentationFormat>Широкоэкранный</PresentationFormat>
  <Paragraphs>171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Symbol</vt:lpstr>
      <vt:lpstr>Times New Roman</vt:lpstr>
      <vt:lpstr>Wingdings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Основные понятия о явлении кавитации</vt:lpstr>
      <vt:lpstr>Кавитация представляет собой комплекс физических и химических явлений: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 кавитационных технологий в пожарной охране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применения кавитационных технологий в пожарной практике.  Кавитационная обработка огнетушащих средств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Савин</dc:creator>
  <cp:lastModifiedBy>Михаил Савин</cp:lastModifiedBy>
  <cp:revision>135</cp:revision>
  <dcterms:created xsi:type="dcterms:W3CDTF">2023-03-31T15:06:35Z</dcterms:created>
  <dcterms:modified xsi:type="dcterms:W3CDTF">2023-04-05T18:25:23Z</dcterms:modified>
</cp:coreProperties>
</file>